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82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20" autoAdjust="0"/>
    <p:restoredTop sz="94660"/>
  </p:normalViewPr>
  <p:slideViewPr>
    <p:cSldViewPr snapToGrid="0">
      <p:cViewPr varScale="1">
        <p:scale>
          <a:sx n="66" d="100"/>
          <a:sy n="66" d="100"/>
        </p:scale>
        <p:origin x="592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0E1D9A-A403-4BF9-9628-2450B2EC7D36}" type="datetimeFigureOut">
              <a:rPr lang="en-US" smtClean="0"/>
              <a:t>9/13/2020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7B01A6-DD14-46E4-B9A4-347CE6C7F7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3596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1d79e95a3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11d79e95a3_0_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g11d79e95a3_0_4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1d79e95a3_0_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g11d79e95a3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1d79e95a3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11d79e95a3_0_6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g11d79e95a3_0_6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1d79e95a3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11d79e95a3_0_6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g11d79e95a3_0_6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1d79e95a3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11d79e95a3_0_8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g11d79e95a3_0_8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2" name="Google Shape;92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11dacbfeda_28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11dacbfeda_28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g11dacbfeda_28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1dacbfeda_28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11dacbfeda_28_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g11dacbfeda_28_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Google Shape;299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3dd5af59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3dd5af59f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g23dd5af59f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870744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1d79e95a3_0_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g11d79e95a3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F76777-0A83-4915-9BC0-4D222EF0F5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A99EC6-8810-494A-9635-8E0DDE88CF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69EBF1-580D-4843-9F44-B647412349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29C6E-76E3-44DF-81E7-6E55D5DEC402}" type="datetimeFigureOut">
              <a:rPr lang="en-US" smtClean="0"/>
              <a:t>9/13/2020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A933FE-0A9C-4723-94B8-DC85373409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FB8C6C-2874-49F7-9502-663B8768BB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167B2-B1AB-4585-A706-EA93126C2F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96622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782A5-37EC-4907-BA06-8C800D66B9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26BB0EE-921A-4C33-BD1D-1A89FDF317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9AFB4F-4AE3-4FA9-AB7B-F97803F477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29C6E-76E3-44DF-81E7-6E55D5DEC402}" type="datetimeFigureOut">
              <a:rPr lang="en-US" smtClean="0"/>
              <a:t>9/13/2020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1F9A8E-C766-4205-AAF3-76AFBD2B88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35F57E-305F-474C-BA7B-C15689D21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167B2-B1AB-4585-A706-EA93126C2F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7303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CB57353-BAEE-44D2-824B-291E4F3AB02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45CCBED-84DA-4439-BEA7-79C884DCA3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CFCC92-1802-456B-B7D0-731C1A2FBA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29C6E-76E3-44DF-81E7-6E55D5DEC402}" type="datetimeFigureOut">
              <a:rPr lang="en-US" smtClean="0"/>
              <a:t>9/13/2020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482DEE-14A2-41D2-A4BF-50CCC11039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D965E5-5BB4-4BBB-9965-F4FC7206A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167B2-B1AB-4585-A706-EA93126C2F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183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ABF053-6194-4708-A31F-72DCACECA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70C5A6-C4C6-4ADD-B4BB-E63225378B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558A7A-126F-4346-AE6E-EDDAE25B31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29C6E-76E3-44DF-81E7-6E55D5DEC402}" type="datetimeFigureOut">
              <a:rPr lang="en-US" smtClean="0"/>
              <a:t>9/13/2020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720810-88AE-46F7-B41F-B00B6C3401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DA1CBE-27A7-43FB-8ED7-844F97E4C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167B2-B1AB-4585-A706-EA93126C2F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4010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1496F9-F4C5-4CC7-9428-2ADAA78BFD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2FC0DA-A7A8-4125-B9AB-A20D248B27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435529-A696-42EB-B69E-F2B415D4C5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29C6E-76E3-44DF-81E7-6E55D5DEC402}" type="datetimeFigureOut">
              <a:rPr lang="en-US" smtClean="0"/>
              <a:t>9/13/2020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D244D3-4C5F-4554-AB2E-DE143614D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4026FD-F794-4E8F-A73F-42A046469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167B2-B1AB-4585-A706-EA93126C2F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5480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901612-8168-4014-98B2-4F2962060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16E336-DC38-42D9-A6FF-B08774F5D63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3DBC9F-886C-4A91-B8D7-0594D6BF92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1CEE2D-53AE-4946-B28C-7572E9DBD3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29C6E-76E3-44DF-81E7-6E55D5DEC402}" type="datetimeFigureOut">
              <a:rPr lang="en-US" smtClean="0"/>
              <a:t>9/13/2020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65015D-1586-4AE3-8714-7E4BB4D4B1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19C559-2C55-446A-A50A-EBE070EBF8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167B2-B1AB-4585-A706-EA93126C2F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9882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4BE1F2-0889-475F-A201-E2BCF51AB1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FB85B9-02D1-4A84-A242-18A28B89EA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3EA70C-87FC-487E-916C-14016579F6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A462163-E5A0-4670-A007-BDB9D86A2CA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72B501-F5A9-423F-9CB6-22B4B9A700E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E97D697-CA65-4F89-B267-C0DCD308E2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29C6E-76E3-44DF-81E7-6E55D5DEC402}" type="datetimeFigureOut">
              <a:rPr lang="en-US" smtClean="0"/>
              <a:t>9/13/2020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04FEBF3-986A-40CD-B337-B2CF629676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ED4A607-4F4E-46A6-8393-BFEFC8264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167B2-B1AB-4585-A706-EA93126C2F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8961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4EF93-693F-421C-8C81-B4B000B0E9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39B1EE7-4CB0-4BEC-94F7-05CC497EB7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29C6E-76E3-44DF-81E7-6E55D5DEC402}" type="datetimeFigureOut">
              <a:rPr lang="en-US" smtClean="0"/>
              <a:t>9/13/2020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FEDA15-0E52-4EBC-B7A2-306AD5BAB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04448F-68AC-45A4-8703-E8B7577C1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167B2-B1AB-4585-A706-EA93126C2F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8092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E8C5418-70CD-44C0-ADC3-B657F26657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29C6E-76E3-44DF-81E7-6E55D5DEC402}" type="datetimeFigureOut">
              <a:rPr lang="en-US" smtClean="0"/>
              <a:t>9/13/2020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DF65AD-1DBC-442F-87B4-B2DD064234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70F1C9-B03B-4BBE-920E-DB7AE7233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167B2-B1AB-4585-A706-EA93126C2F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49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690E1-E40A-45C9-B8B7-768B92502D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8A6680-F377-4862-97C2-247DF7BD02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9EF7A4-D45E-49DD-8C39-18124D967F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CA724E-DAA8-4DA7-B6A3-1D5B81B598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29C6E-76E3-44DF-81E7-6E55D5DEC402}" type="datetimeFigureOut">
              <a:rPr lang="en-US" smtClean="0"/>
              <a:t>9/13/2020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9619F6-6BB0-4200-9300-AB0DD46EF6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C8F388-8F99-4C00-9F4E-57C2569CE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167B2-B1AB-4585-A706-EA93126C2F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093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0E4895-3BC4-4E66-80B2-D641D569E0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C12F05E-1CC9-43A9-A73A-F0100120838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9FA931-90A1-448A-8AC6-DEC71B30FE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798823-48DE-4B9C-9BB1-E20E45D9BA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29C6E-76E3-44DF-81E7-6E55D5DEC402}" type="datetimeFigureOut">
              <a:rPr lang="en-US" smtClean="0"/>
              <a:t>9/13/2020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BFD431-A7FD-4F86-9A5F-96C6585460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F0C4E8-8335-4935-BE36-561A99BFCA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167B2-B1AB-4585-A706-EA93126C2F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7173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85F0F27-C3EC-4C23-AA15-B75F2AA3C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F50E87-A1F0-46A5-8DE7-48B62A2F25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12DE19-AF0E-4ACF-AD10-6CFC143840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429C6E-76E3-44DF-81E7-6E55D5DEC402}" type="datetimeFigureOut">
              <a:rPr lang="en-US" smtClean="0"/>
              <a:t>9/13/2020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917C4D-19D8-4979-8112-CC10DB7857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84EDCE-E845-4492-B5EC-C6F608FDEB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F167B2-B1AB-4585-A706-EA93126C2F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5532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dafruit.com/products/954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adafruit.com/images/product-files/954/PL2303_Prolific_DriverInstaller_v1_12_0.zip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aspberrypi.org/documentation/remote-access/vnc/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aspberrypi.org/downloads/raspbian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hyperlink" Target="https://www.sdcard.org/downloads/formatter_4/" TargetMode="External"/><Relationship Id="rId4" Type="http://schemas.openxmlformats.org/officeDocument/2006/relationships/hyperlink" Target="https://www.raspberrypi.org/documentation/installation/installing-images/README.md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notepad-plus-plus.org/" TargetMode="External"/><Relationship Id="rId7" Type="http://schemas.openxmlformats.org/officeDocument/2006/relationships/hyperlink" Target="https://www.raspberrypi.org/documentation/remote-access/vnc/windows.md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tightvnc.com/" TargetMode="External"/><Relationship Id="rId5" Type="http://schemas.openxmlformats.org/officeDocument/2006/relationships/hyperlink" Target="http://www.chiark.greenend.org.uk/~sgtatham/putty/download.html" TargetMode="External"/><Relationship Id="rId4" Type="http://schemas.openxmlformats.org/officeDocument/2006/relationships/hyperlink" Target="http://sourcefoundry.org/hack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3"/>
          <p:cNvSpPr txBox="1">
            <a:spLocks noGrp="1"/>
          </p:cNvSpPr>
          <p:nvPr>
            <p:ph type="ctrTitle"/>
          </p:nvPr>
        </p:nvSpPr>
        <p:spPr>
          <a:xfrm>
            <a:off x="2209800" y="1122363"/>
            <a:ext cx="77724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b" anchorCtr="0">
            <a:noAutofit/>
          </a:bodyPr>
          <a:lstStyle/>
          <a:p>
            <a:r>
              <a:rPr lang="en-US" sz="5800"/>
              <a:t>Beginning Raspberry Pi </a:t>
            </a:r>
            <a:endParaRPr sz="5800"/>
          </a:p>
        </p:txBody>
      </p:sp>
      <p:sp>
        <p:nvSpPr>
          <p:cNvPr id="89" name="Google Shape;89;p13"/>
          <p:cNvSpPr txBox="1">
            <a:spLocks noGrp="1"/>
          </p:cNvSpPr>
          <p:nvPr>
            <p:ph type="subTitle" idx="1"/>
          </p:nvPr>
        </p:nvSpPr>
        <p:spPr>
          <a:xfrm>
            <a:off x="2667000" y="3602038"/>
            <a:ext cx="6858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>
              <a:spcBef>
                <a:spcPts val="0"/>
              </a:spcBef>
            </a:pP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1"/>
          <p:cNvSpPr txBox="1">
            <a:spLocks noGrp="1"/>
          </p:cNvSpPr>
          <p:nvPr>
            <p:ph type="title"/>
          </p:nvPr>
        </p:nvSpPr>
        <p:spPr>
          <a:xfrm>
            <a:off x="2152650" y="365126"/>
            <a:ext cx="78867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r>
              <a:rPr lang="en-US" b="0"/>
              <a:t>Connecting to Raspbian</a:t>
            </a:r>
            <a:endParaRPr b="0"/>
          </a:p>
        </p:txBody>
      </p:sp>
      <p:sp>
        <p:nvSpPr>
          <p:cNvPr id="159" name="Google Shape;159;p21"/>
          <p:cNvSpPr txBox="1">
            <a:spLocks noGrp="1"/>
          </p:cNvSpPr>
          <p:nvPr>
            <p:ph type="body" idx="1"/>
          </p:nvPr>
        </p:nvSpPr>
        <p:spPr>
          <a:xfrm>
            <a:off x="2152650" y="1825625"/>
            <a:ext cx="78867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indent="-203200">
              <a:spcBef>
                <a:spcPts val="0"/>
              </a:spcBef>
              <a:buSzPts val="2400"/>
            </a:pPr>
            <a:r>
              <a:rPr lang="en-US" sz="2400" dirty="0"/>
              <a:t>Connecting Raspberry pi to PC through USB2Serial Cable(Adafruit 954)</a:t>
            </a:r>
            <a:endParaRPr sz="2400" dirty="0"/>
          </a:p>
          <a:p>
            <a:pPr lvl="1" indent="-165100">
              <a:spcBef>
                <a:spcPts val="0"/>
              </a:spcBef>
            </a:pPr>
            <a:r>
              <a:rPr lang="en-US" sz="1400" u="sng" dirty="0">
                <a:solidFill>
                  <a:schemeClr val="hlink"/>
                </a:solidFill>
                <a:hlinkClick r:id="rId3"/>
              </a:rPr>
              <a:t>https://www.adafruit.com/products/954</a:t>
            </a:r>
            <a:endParaRPr sz="1400" dirty="0"/>
          </a:p>
          <a:p>
            <a:pPr lvl="1" indent="-190500">
              <a:spcBef>
                <a:spcPts val="0"/>
              </a:spcBef>
              <a:buSzPts val="1800"/>
            </a:pPr>
            <a:r>
              <a:rPr lang="en-US" sz="1800" dirty="0"/>
              <a:t>Cable connection</a:t>
            </a:r>
            <a:endParaRPr sz="1800" dirty="0"/>
          </a:p>
          <a:p>
            <a:pPr indent="0">
              <a:spcBef>
                <a:spcPts val="0"/>
              </a:spcBef>
              <a:buNone/>
            </a:pPr>
            <a:endParaRPr dirty="0"/>
          </a:p>
          <a:p>
            <a:pPr marL="0" indent="0">
              <a:spcBef>
                <a:spcPts val="0"/>
              </a:spcBef>
              <a:buNone/>
            </a:pPr>
            <a:endParaRPr dirty="0"/>
          </a:p>
          <a:p>
            <a:pPr marL="0" indent="0">
              <a:spcBef>
                <a:spcPts val="0"/>
              </a:spcBef>
              <a:buNone/>
            </a:pPr>
            <a:endParaRPr dirty="0"/>
          </a:p>
          <a:p>
            <a:pPr marL="0" indent="0">
              <a:spcBef>
                <a:spcPts val="0"/>
              </a:spcBef>
              <a:buNone/>
            </a:pPr>
            <a:endParaRPr dirty="0"/>
          </a:p>
          <a:p>
            <a:pPr marL="0" indent="0">
              <a:spcBef>
                <a:spcPts val="0"/>
              </a:spcBef>
              <a:buNone/>
            </a:pPr>
            <a:endParaRPr sz="2400" dirty="0"/>
          </a:p>
          <a:p>
            <a:pPr marL="0" indent="0">
              <a:spcBef>
                <a:spcPts val="0"/>
              </a:spcBef>
              <a:buNone/>
            </a:pPr>
            <a:endParaRPr sz="2400" dirty="0"/>
          </a:p>
          <a:p>
            <a:pPr indent="-203200">
              <a:spcBef>
                <a:spcPts val="0"/>
              </a:spcBef>
              <a:buSzPts val="2400"/>
            </a:pPr>
            <a:r>
              <a:rPr lang="en-US" sz="2400" dirty="0"/>
              <a:t>USB to Serial cable device driver (PL2303)</a:t>
            </a:r>
            <a:endParaRPr sz="2400" dirty="0"/>
          </a:p>
          <a:p>
            <a:pPr lvl="1" indent="-165100">
              <a:spcBef>
                <a:spcPts val="0"/>
              </a:spcBef>
            </a:pPr>
            <a:r>
              <a:rPr lang="en-US" sz="1400" u="sng" dirty="0">
                <a:solidFill>
                  <a:schemeClr val="hlink"/>
                </a:solidFill>
                <a:hlinkClick r:id="rId4"/>
              </a:rPr>
              <a:t>https://www.adafruit.com/images/product-files/954/PL2303_Prolific_DriverInstaller_v1_12_0.zip</a:t>
            </a:r>
            <a:endParaRPr sz="1400" dirty="0"/>
          </a:p>
          <a:p>
            <a:pPr marL="0" indent="0">
              <a:spcBef>
                <a:spcPts val="0"/>
              </a:spcBef>
              <a:buNone/>
            </a:pPr>
            <a:endParaRPr dirty="0"/>
          </a:p>
          <a:p>
            <a:pPr marL="0" indent="0">
              <a:spcBef>
                <a:spcPts val="0"/>
              </a:spcBef>
              <a:buNone/>
            </a:pPr>
            <a:endParaRPr dirty="0"/>
          </a:p>
          <a:p>
            <a:pPr indent="-50800">
              <a:buSzPts val="2800"/>
              <a:buNone/>
            </a:pPr>
            <a:endParaRPr dirty="0"/>
          </a:p>
          <a:p>
            <a:pPr indent="-50800">
              <a:buSzPts val="2800"/>
              <a:buNone/>
            </a:pPr>
            <a:endParaRPr dirty="0"/>
          </a:p>
          <a:p>
            <a:pPr indent="-50800">
              <a:buSzPts val="2800"/>
              <a:buNone/>
            </a:pPr>
            <a:endParaRPr dirty="0"/>
          </a:p>
        </p:txBody>
      </p:sp>
      <p:sp>
        <p:nvSpPr>
          <p:cNvPr id="160" name="Google Shape;160;p21"/>
          <p:cNvSpPr txBox="1">
            <a:spLocks noGrp="1"/>
          </p:cNvSpPr>
          <p:nvPr>
            <p:ph type="sldNum" idx="12"/>
          </p:nvPr>
        </p:nvSpPr>
        <p:spPr>
          <a:xfrm>
            <a:off x="79819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fld id="{00000000-1234-1234-1234-123412341234}" type="slidenum">
              <a:rPr lang="en-US"/>
              <a:pPr/>
              <a:t>10</a:t>
            </a:fld>
            <a:endParaRPr/>
          </a:p>
        </p:txBody>
      </p:sp>
      <p:sp>
        <p:nvSpPr>
          <p:cNvPr id="161" name="Google Shape;161;p21"/>
          <p:cNvSpPr txBox="1"/>
          <p:nvPr/>
        </p:nvSpPr>
        <p:spPr>
          <a:xfrm>
            <a:off x="2455734" y="5999024"/>
            <a:ext cx="6881460" cy="62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/>
              <a:t>More information - http://elinux.org/RPi_Serial_Connection</a:t>
            </a:r>
            <a:endParaRPr dirty="0"/>
          </a:p>
        </p:txBody>
      </p:sp>
      <p:graphicFrame>
        <p:nvGraphicFramePr>
          <p:cNvPr id="162" name="Google Shape;162;p21"/>
          <p:cNvGraphicFramePr/>
          <p:nvPr/>
        </p:nvGraphicFramePr>
        <p:xfrm>
          <a:off x="3071664" y="3010700"/>
          <a:ext cx="5649600" cy="19810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084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64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1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Raspberry pi 2’s GPIO</a:t>
                      </a:r>
                      <a:endParaRPr sz="1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USB2serial cable</a:t>
                      </a:r>
                      <a:endParaRPr sz="14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1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GND</a:t>
                      </a:r>
                      <a:endParaRPr sz="1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GND (black)</a:t>
                      </a:r>
                      <a:endParaRPr sz="14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1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TXD0</a:t>
                      </a:r>
                      <a:endParaRPr sz="1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RXD (white)</a:t>
                      </a:r>
                      <a:endParaRPr sz="14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1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RXD0</a:t>
                      </a:r>
                      <a:endParaRPr sz="1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TXD (green)</a:t>
                      </a:r>
                      <a:endParaRPr sz="14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1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5V0</a:t>
                      </a:r>
                      <a:endParaRPr sz="1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VCC (red) - optional (power from serial)</a:t>
                      </a:r>
                      <a:endParaRPr sz="14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67590" y="2036663"/>
            <a:ext cx="3286125" cy="3619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2"/>
          <p:cNvSpPr txBox="1">
            <a:spLocks noGrp="1"/>
          </p:cNvSpPr>
          <p:nvPr>
            <p:ph type="title"/>
          </p:nvPr>
        </p:nvSpPr>
        <p:spPr>
          <a:xfrm>
            <a:off x="2152650" y="365126"/>
            <a:ext cx="7886700" cy="1325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r>
              <a:rPr lang="en-US" b="0" dirty="0"/>
              <a:t>Connecting to Raspbian</a:t>
            </a:r>
            <a:endParaRPr b="0" dirty="0"/>
          </a:p>
        </p:txBody>
      </p:sp>
      <p:sp>
        <p:nvSpPr>
          <p:cNvPr id="170" name="Google Shape;170;p22"/>
          <p:cNvSpPr txBox="1">
            <a:spLocks noGrp="1"/>
          </p:cNvSpPr>
          <p:nvPr>
            <p:ph type="body" idx="1"/>
          </p:nvPr>
        </p:nvSpPr>
        <p:spPr>
          <a:xfrm>
            <a:off x="2152650" y="1825625"/>
            <a:ext cx="7886700" cy="43512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indent="-50800">
              <a:buNone/>
            </a:pPr>
            <a:endParaRPr/>
          </a:p>
        </p:txBody>
      </p:sp>
      <p:sp>
        <p:nvSpPr>
          <p:cNvPr id="171" name="Google Shape;171;p22"/>
          <p:cNvSpPr txBox="1">
            <a:spLocks noGrp="1"/>
          </p:cNvSpPr>
          <p:nvPr>
            <p:ph type="sldNum" idx="12"/>
          </p:nvPr>
        </p:nvSpPr>
        <p:spPr>
          <a:xfrm>
            <a:off x="7981950" y="6356351"/>
            <a:ext cx="2057400" cy="365100"/>
          </a:xfrm>
          <a:prstGeom prst="rect">
            <a:avLst/>
          </a:prstGeom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buClr>
                <a:srgbClr val="000000"/>
              </a:buClr>
            </a:pPr>
            <a:fld id="{00000000-1234-1234-1234-123412341234}" type="slidenum">
              <a:rPr lang="en-US"/>
              <a:pPr>
                <a:buClr>
                  <a:srgbClr val="000000"/>
                </a:buClr>
              </a:pPr>
              <a:t>11</a:t>
            </a:fld>
            <a:endParaRPr/>
          </a:p>
        </p:txBody>
      </p:sp>
      <p:pic>
        <p:nvPicPr>
          <p:cNvPr id="172" name="Google Shape;172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52651" y="2089923"/>
            <a:ext cx="2868100" cy="382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5400000">
            <a:off x="4980300" y="2526524"/>
            <a:ext cx="2865774" cy="2149326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2"/>
          <p:cNvSpPr/>
          <p:nvPr/>
        </p:nvSpPr>
        <p:spPr>
          <a:xfrm>
            <a:off x="6933275" y="2511800"/>
            <a:ext cx="302100" cy="15321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3"/>
          <p:cNvSpPr txBox="1">
            <a:spLocks noGrp="1"/>
          </p:cNvSpPr>
          <p:nvPr>
            <p:ph type="title"/>
          </p:nvPr>
        </p:nvSpPr>
        <p:spPr>
          <a:xfrm>
            <a:off x="2152650" y="365126"/>
            <a:ext cx="78867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r>
              <a:rPr lang="en-US" b="0"/>
              <a:t>Connecting to Raspbian</a:t>
            </a:r>
            <a:endParaRPr b="0"/>
          </a:p>
        </p:txBody>
      </p:sp>
      <p:sp>
        <p:nvSpPr>
          <p:cNvPr id="180" name="Google Shape;180;p23"/>
          <p:cNvSpPr txBox="1">
            <a:spLocks noGrp="1"/>
          </p:cNvSpPr>
          <p:nvPr>
            <p:ph type="sldNum" idx="12"/>
          </p:nvPr>
        </p:nvSpPr>
        <p:spPr>
          <a:xfrm>
            <a:off x="79819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fld id="{00000000-1234-1234-1234-123412341234}" type="slidenum">
              <a:rPr lang="en-US"/>
              <a:pPr/>
              <a:t>12</a:t>
            </a:fld>
            <a:endParaRPr/>
          </a:p>
        </p:txBody>
      </p:sp>
      <p:sp>
        <p:nvSpPr>
          <p:cNvPr id="181" name="Google Shape;181;p23"/>
          <p:cNvSpPr txBox="1">
            <a:spLocks noGrp="1"/>
          </p:cNvSpPr>
          <p:nvPr>
            <p:ph type="body" idx="1"/>
          </p:nvPr>
        </p:nvSpPr>
        <p:spPr>
          <a:xfrm>
            <a:off x="2152650" y="1825625"/>
            <a:ext cx="78867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>
              <a:spcBef>
                <a:spcPts val="0"/>
              </a:spcBef>
              <a:buSzPts val="2800"/>
            </a:pPr>
            <a:r>
              <a:rPr lang="en-US"/>
              <a:t>Check the PORT number of the cable in device management</a:t>
            </a:r>
            <a:endParaRPr/>
          </a:p>
          <a:p>
            <a:pPr indent="-50800">
              <a:buSzPts val="2800"/>
              <a:buNone/>
            </a:pPr>
            <a:endParaRPr/>
          </a:p>
          <a:p>
            <a:pPr indent="-50800">
              <a:buSzPts val="2800"/>
              <a:buNone/>
            </a:pPr>
            <a:endParaRPr/>
          </a:p>
          <a:p>
            <a:pPr indent="-50800">
              <a:buSzPts val="2800"/>
              <a:buNone/>
            </a:pPr>
            <a:endParaRPr/>
          </a:p>
          <a:p>
            <a:pPr>
              <a:buSzPts val="2800"/>
            </a:pPr>
            <a:r>
              <a:rPr lang="en-US"/>
              <a:t>Use putty.exe to connect</a:t>
            </a:r>
            <a:br>
              <a:rPr lang="en-US"/>
            </a:br>
            <a:r>
              <a:rPr lang="en-US"/>
              <a:t> the Raspberry pi via COM port</a:t>
            </a:r>
            <a:endParaRPr/>
          </a:p>
          <a:p>
            <a:pPr indent="-50800">
              <a:buSzPts val="2800"/>
              <a:buNone/>
            </a:pPr>
            <a:endParaRPr/>
          </a:p>
          <a:p>
            <a:pPr indent="-50800">
              <a:buSzPts val="2800"/>
              <a:buNone/>
            </a:pPr>
            <a:endParaRPr/>
          </a:p>
          <a:p>
            <a:pPr indent="-50800">
              <a:buSzPts val="2800"/>
              <a:buNone/>
            </a:pPr>
            <a:endParaRPr/>
          </a:p>
        </p:txBody>
      </p:sp>
      <p:pic>
        <p:nvPicPr>
          <p:cNvPr id="182" name="Google Shape;18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98600" y="2472025"/>
            <a:ext cx="3295650" cy="1809750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3"/>
          <p:cNvSpPr/>
          <p:nvPr/>
        </p:nvSpPr>
        <p:spPr>
          <a:xfrm>
            <a:off x="5557500" y="3720825"/>
            <a:ext cx="2793300" cy="4689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4"/>
          <p:cNvSpPr txBox="1">
            <a:spLocks noGrp="1"/>
          </p:cNvSpPr>
          <p:nvPr>
            <p:ph type="title"/>
          </p:nvPr>
        </p:nvSpPr>
        <p:spPr>
          <a:xfrm>
            <a:off x="2152650" y="365126"/>
            <a:ext cx="7886700" cy="1325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r>
              <a:rPr lang="en-US" b="0" dirty="0"/>
              <a:t>Connecting to Raspbian</a:t>
            </a:r>
            <a:endParaRPr b="0" dirty="0"/>
          </a:p>
        </p:txBody>
      </p:sp>
      <p:sp>
        <p:nvSpPr>
          <p:cNvPr id="190" name="Google Shape;190;p24"/>
          <p:cNvSpPr txBox="1">
            <a:spLocks noGrp="1"/>
          </p:cNvSpPr>
          <p:nvPr>
            <p:ph type="body" idx="1"/>
          </p:nvPr>
        </p:nvSpPr>
        <p:spPr>
          <a:xfrm>
            <a:off x="2152650" y="1825625"/>
            <a:ext cx="7886700" cy="43512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indent="-50800">
              <a:buNone/>
            </a:pPr>
            <a:r>
              <a:rPr lang="en-US"/>
              <a:t>putty</a:t>
            </a:r>
            <a:endParaRPr/>
          </a:p>
          <a:p>
            <a:pPr indent="-50800">
              <a:buSzPts val="1100"/>
              <a:buNone/>
            </a:pPr>
            <a:r>
              <a:rPr lang="en-US"/>
              <a:t>Connection type: Serial</a:t>
            </a:r>
            <a:endParaRPr/>
          </a:p>
          <a:p>
            <a:pPr indent="-50800">
              <a:buNone/>
            </a:pPr>
            <a:r>
              <a:rPr lang="en-US"/>
              <a:t>Serial Line: COM</a:t>
            </a:r>
            <a:r>
              <a:rPr lang="en-US" b="1">
                <a:solidFill>
                  <a:srgbClr val="FF0000"/>
                </a:solidFill>
              </a:rPr>
              <a:t>?</a:t>
            </a:r>
            <a:endParaRPr b="1">
              <a:solidFill>
                <a:srgbClr val="FF0000"/>
              </a:solidFill>
            </a:endParaRPr>
          </a:p>
          <a:p>
            <a:pPr indent="-50800">
              <a:buNone/>
            </a:pPr>
            <a:r>
              <a:rPr lang="en-US"/>
              <a:t>Speed: 115200</a:t>
            </a:r>
            <a:endParaRPr/>
          </a:p>
          <a:p>
            <a:pPr indent="-50800">
              <a:buNone/>
            </a:pPr>
            <a:endParaRPr/>
          </a:p>
        </p:txBody>
      </p:sp>
      <p:sp>
        <p:nvSpPr>
          <p:cNvPr id="191" name="Google Shape;191;p24"/>
          <p:cNvSpPr txBox="1">
            <a:spLocks noGrp="1"/>
          </p:cNvSpPr>
          <p:nvPr>
            <p:ph type="sldNum" idx="12"/>
          </p:nvPr>
        </p:nvSpPr>
        <p:spPr>
          <a:xfrm>
            <a:off x="7981950" y="6356351"/>
            <a:ext cx="2057400" cy="365100"/>
          </a:xfrm>
          <a:prstGeom prst="rect">
            <a:avLst/>
          </a:prstGeom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buClr>
                <a:srgbClr val="000000"/>
              </a:buClr>
            </a:pPr>
            <a:fld id="{00000000-1234-1234-1234-123412341234}" type="slidenum">
              <a:rPr lang="en-US"/>
              <a:pPr>
                <a:buClr>
                  <a:srgbClr val="000000"/>
                </a:buClr>
              </a:pPr>
              <a:t>13</a:t>
            </a:fld>
            <a:endParaRPr/>
          </a:p>
        </p:txBody>
      </p:sp>
      <p:pic>
        <p:nvPicPr>
          <p:cNvPr id="192" name="Google Shape;19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09275" y="1942365"/>
            <a:ext cx="4305300" cy="416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5"/>
          <p:cNvSpPr txBox="1">
            <a:spLocks noGrp="1"/>
          </p:cNvSpPr>
          <p:nvPr>
            <p:ph type="title"/>
          </p:nvPr>
        </p:nvSpPr>
        <p:spPr>
          <a:xfrm>
            <a:off x="2152650" y="365126"/>
            <a:ext cx="7886700" cy="1325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pPr>
              <a:buSzPts val="1100"/>
            </a:pPr>
            <a:r>
              <a:rPr lang="en-US" b="0" dirty="0"/>
              <a:t>Connecting to Raspbian</a:t>
            </a:r>
            <a:endParaRPr b="0" dirty="0"/>
          </a:p>
        </p:txBody>
      </p:sp>
      <p:sp>
        <p:nvSpPr>
          <p:cNvPr id="199" name="Google Shape;199;p25"/>
          <p:cNvSpPr txBox="1">
            <a:spLocks noGrp="1"/>
          </p:cNvSpPr>
          <p:nvPr>
            <p:ph type="body" idx="1"/>
          </p:nvPr>
        </p:nvSpPr>
        <p:spPr>
          <a:xfrm>
            <a:off x="2152650" y="1825625"/>
            <a:ext cx="7886700" cy="43512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indent="-50800">
              <a:buNone/>
            </a:pPr>
            <a:endParaRPr/>
          </a:p>
        </p:txBody>
      </p:sp>
      <p:sp>
        <p:nvSpPr>
          <p:cNvPr id="200" name="Google Shape;200;p25"/>
          <p:cNvSpPr txBox="1">
            <a:spLocks noGrp="1"/>
          </p:cNvSpPr>
          <p:nvPr>
            <p:ph type="sldNum" idx="12"/>
          </p:nvPr>
        </p:nvSpPr>
        <p:spPr>
          <a:xfrm>
            <a:off x="7981950" y="6356351"/>
            <a:ext cx="2057400" cy="365100"/>
          </a:xfrm>
          <a:prstGeom prst="rect">
            <a:avLst/>
          </a:prstGeom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buClr>
                <a:srgbClr val="000000"/>
              </a:buClr>
            </a:pPr>
            <a:fld id="{00000000-1234-1234-1234-123412341234}" type="slidenum">
              <a:rPr lang="en-US"/>
              <a:pPr>
                <a:buClr>
                  <a:srgbClr val="000000"/>
                </a:buClr>
              </a:pPr>
              <a:t>14</a:t>
            </a:fld>
            <a:endParaRPr/>
          </a:p>
        </p:txBody>
      </p:sp>
      <p:pic>
        <p:nvPicPr>
          <p:cNvPr id="201" name="Google Shape;20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7977" y="2010488"/>
            <a:ext cx="6296025" cy="398145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5"/>
          <p:cNvSpPr/>
          <p:nvPr/>
        </p:nvSpPr>
        <p:spPr>
          <a:xfrm>
            <a:off x="4254675" y="3595750"/>
            <a:ext cx="3727200" cy="1229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/>
              <a:t>ID: pi</a:t>
            </a:r>
            <a:endParaRPr sz="2400"/>
          </a:p>
          <a:p>
            <a:r>
              <a:rPr lang="en-US" sz="2400"/>
              <a:t>Password: raspberry</a:t>
            </a:r>
            <a:endParaRPr sz="24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6"/>
          <p:cNvSpPr txBox="1">
            <a:spLocks noGrp="1"/>
          </p:cNvSpPr>
          <p:nvPr>
            <p:ph type="title"/>
          </p:nvPr>
        </p:nvSpPr>
        <p:spPr>
          <a:xfrm>
            <a:off x="2152650" y="365128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r>
              <a:rPr lang="en-US" b="0"/>
              <a:t>Configuring Raspbian</a:t>
            </a:r>
            <a:endParaRPr b="0"/>
          </a:p>
        </p:txBody>
      </p:sp>
      <p:sp>
        <p:nvSpPr>
          <p:cNvPr id="208" name="Google Shape;208;p26"/>
          <p:cNvSpPr txBox="1">
            <a:spLocks noGrp="1"/>
          </p:cNvSpPr>
          <p:nvPr>
            <p:ph type="body" idx="1"/>
          </p:nvPr>
        </p:nvSpPr>
        <p:spPr>
          <a:xfrm>
            <a:off x="2152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>
              <a:lnSpc>
                <a:spcPct val="80000"/>
              </a:lnSpc>
              <a:spcBef>
                <a:spcPts val="0"/>
              </a:spcBef>
              <a:buSzPts val="2800"/>
            </a:pPr>
            <a:r>
              <a:rPr lang="en-US"/>
              <a:t>Raspi-config</a:t>
            </a:r>
            <a:endParaRPr/>
          </a:p>
          <a:p>
            <a:pPr lvl="1">
              <a:lnSpc>
                <a:spcPct val="80000"/>
              </a:lnSpc>
              <a:buSzPts val="2400"/>
            </a:pPr>
            <a:r>
              <a:rPr lang="en-US"/>
              <a:t>$ sudo raspi-config</a:t>
            </a:r>
            <a:endParaRPr/>
          </a:p>
          <a:p>
            <a:pPr lvl="1" indent="-76200">
              <a:lnSpc>
                <a:spcPct val="80000"/>
              </a:lnSpc>
              <a:buSzPts val="2400"/>
              <a:buNone/>
            </a:pPr>
            <a:endParaRPr/>
          </a:p>
          <a:p>
            <a:pPr indent="-50800">
              <a:lnSpc>
                <a:spcPct val="80000"/>
              </a:lnSpc>
              <a:buSzPts val="2800"/>
              <a:buNone/>
            </a:pPr>
            <a:endParaRPr/>
          </a:p>
          <a:p>
            <a:pPr indent="-50800">
              <a:lnSpc>
                <a:spcPct val="80000"/>
              </a:lnSpc>
              <a:buSzPts val="2800"/>
              <a:buNone/>
            </a:pPr>
            <a:endParaRPr/>
          </a:p>
          <a:p>
            <a:pPr indent="-50800">
              <a:lnSpc>
                <a:spcPct val="80000"/>
              </a:lnSpc>
              <a:buSzPts val="2800"/>
              <a:buNone/>
            </a:pPr>
            <a:endParaRPr/>
          </a:p>
          <a:p>
            <a:pPr indent="-50800">
              <a:lnSpc>
                <a:spcPct val="80000"/>
              </a:lnSpc>
              <a:buSzPts val="2800"/>
              <a:buNone/>
            </a:pPr>
            <a:endParaRPr/>
          </a:p>
          <a:p>
            <a:pPr>
              <a:lnSpc>
                <a:spcPct val="80000"/>
              </a:lnSpc>
              <a:buSzPts val="2800"/>
            </a:pPr>
            <a:r>
              <a:rPr lang="en-US"/>
              <a:t>Expand Filesystem</a:t>
            </a:r>
            <a:endParaRPr/>
          </a:p>
          <a:p>
            <a:pPr lvl="1">
              <a:lnSpc>
                <a:spcPct val="80000"/>
              </a:lnSpc>
              <a:buSzPts val="2400"/>
            </a:pPr>
            <a:r>
              <a:rPr lang="en-US"/>
              <a:t>Use all of the SD card for Raspbian</a:t>
            </a:r>
            <a:endParaRPr/>
          </a:p>
          <a:p>
            <a:pPr lvl="1">
              <a:lnSpc>
                <a:spcPct val="80000"/>
              </a:lnSpc>
              <a:buSzPts val="2400"/>
            </a:pPr>
            <a:r>
              <a:rPr lang="en-US"/>
              <a:t>Check the size of the partition using ‘df’ command</a:t>
            </a:r>
            <a:endParaRPr/>
          </a:p>
        </p:txBody>
      </p:sp>
      <p:sp>
        <p:nvSpPr>
          <p:cNvPr id="209" name="Google Shape;209;p26"/>
          <p:cNvSpPr txBox="1">
            <a:spLocks noGrp="1"/>
          </p:cNvSpPr>
          <p:nvPr>
            <p:ph type="sldNum" idx="12"/>
          </p:nvPr>
        </p:nvSpPr>
        <p:spPr>
          <a:xfrm>
            <a:off x="7981950" y="6356353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fld id="{00000000-1234-1234-1234-123412341234}" type="slidenum">
              <a:rPr lang="en-US"/>
              <a:pPr/>
              <a:t>15</a:t>
            </a:fld>
            <a:endParaRPr/>
          </a:p>
        </p:txBody>
      </p:sp>
      <p:pic>
        <p:nvPicPr>
          <p:cNvPr id="210" name="Google Shape;210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83838" y="2033530"/>
            <a:ext cx="4812375" cy="3022884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26"/>
          <p:cNvSpPr/>
          <p:nvPr/>
        </p:nvSpPr>
        <p:spPr>
          <a:xfrm>
            <a:off x="2860432" y="2843685"/>
            <a:ext cx="2220685" cy="944545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42719C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sudo?</a:t>
            </a:r>
            <a:endParaRPr/>
          </a:p>
          <a:p>
            <a:r>
              <a:rPr lang="en-U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Run program with super user’s privileges.</a:t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7"/>
          <p:cNvSpPr txBox="1">
            <a:spLocks noGrp="1"/>
          </p:cNvSpPr>
          <p:nvPr>
            <p:ph type="title"/>
          </p:nvPr>
        </p:nvSpPr>
        <p:spPr>
          <a:xfrm>
            <a:off x="2152650" y="365128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r>
              <a:rPr lang="en-US" b="0"/>
              <a:t>Configuring Raspbian</a:t>
            </a:r>
            <a:endParaRPr b="0"/>
          </a:p>
        </p:txBody>
      </p:sp>
      <p:sp>
        <p:nvSpPr>
          <p:cNvPr id="217" name="Google Shape;217;p27"/>
          <p:cNvSpPr txBox="1">
            <a:spLocks noGrp="1"/>
          </p:cNvSpPr>
          <p:nvPr>
            <p:ph type="body" idx="1"/>
          </p:nvPr>
        </p:nvSpPr>
        <p:spPr>
          <a:xfrm>
            <a:off x="2152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>
              <a:spcBef>
                <a:spcPts val="0"/>
              </a:spcBef>
              <a:buSzPts val="2800"/>
            </a:pPr>
            <a:r>
              <a:rPr lang="en-US"/>
              <a:t>Wireless configuration</a:t>
            </a:r>
            <a:endParaRPr/>
          </a:p>
          <a:p>
            <a:pPr lvl="1" indent="-254000">
              <a:spcBef>
                <a:spcPts val="0"/>
              </a:spcBef>
              <a:buSzPts val="2800"/>
            </a:pPr>
            <a:r>
              <a:rPr lang="en-US"/>
              <a:t>$ sudo nano /etc/wpa_supplicant/wpa_supplicant.conf</a:t>
            </a:r>
            <a:endParaRPr/>
          </a:p>
          <a:p>
            <a:pPr marL="0" indent="0">
              <a:spcBef>
                <a:spcPts val="0"/>
              </a:spcBef>
              <a:buNone/>
            </a:pPr>
            <a:endParaRPr/>
          </a:p>
          <a:p>
            <a:pPr marL="0" indent="0">
              <a:spcBef>
                <a:spcPts val="0"/>
              </a:spcBef>
              <a:buNone/>
            </a:pPr>
            <a:endParaRPr/>
          </a:p>
          <a:p>
            <a:pPr marL="0" indent="0">
              <a:spcBef>
                <a:spcPts val="0"/>
              </a:spcBef>
              <a:buNone/>
            </a:pPr>
            <a:endParaRPr/>
          </a:p>
          <a:p>
            <a:pPr marL="0" indent="0">
              <a:spcBef>
                <a:spcPts val="0"/>
              </a:spcBef>
              <a:buNone/>
            </a:pPr>
            <a:endParaRPr/>
          </a:p>
          <a:p>
            <a:pPr marL="0" indent="0">
              <a:spcBef>
                <a:spcPts val="0"/>
              </a:spcBef>
              <a:buNone/>
            </a:pPr>
            <a:endParaRPr/>
          </a:p>
          <a:p>
            <a:pPr marL="0" indent="0">
              <a:spcBef>
                <a:spcPts val="0"/>
              </a:spcBef>
              <a:buNone/>
            </a:pPr>
            <a:endParaRPr/>
          </a:p>
          <a:p>
            <a:pPr marL="0" indent="0">
              <a:spcBef>
                <a:spcPts val="0"/>
              </a:spcBef>
              <a:buNone/>
            </a:pPr>
            <a:endParaRPr/>
          </a:p>
          <a:p>
            <a:pPr marL="0" indent="0">
              <a:spcBef>
                <a:spcPts val="0"/>
              </a:spcBef>
              <a:buNone/>
            </a:pPr>
            <a:endParaRPr sz="2400"/>
          </a:p>
          <a:p>
            <a:pPr marL="914400" indent="-342900">
              <a:spcBef>
                <a:spcPts val="0"/>
              </a:spcBef>
              <a:buSzPts val="1800"/>
              <a:buChar char="●"/>
            </a:pPr>
            <a:r>
              <a:rPr lang="en-US" sz="2400"/>
              <a:t>$ sudo reboot</a:t>
            </a:r>
            <a:endParaRPr/>
          </a:p>
        </p:txBody>
      </p:sp>
      <p:sp>
        <p:nvSpPr>
          <p:cNvPr id="218" name="Google Shape;218;p27"/>
          <p:cNvSpPr txBox="1">
            <a:spLocks noGrp="1"/>
          </p:cNvSpPr>
          <p:nvPr>
            <p:ph type="sldNum" idx="12"/>
          </p:nvPr>
        </p:nvSpPr>
        <p:spPr>
          <a:xfrm>
            <a:off x="7981950" y="6356353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fld id="{00000000-1234-1234-1234-123412341234}" type="slidenum">
              <a:rPr lang="en-US"/>
              <a:pPr/>
              <a:t>16</a:t>
            </a:fld>
            <a:endParaRPr/>
          </a:p>
        </p:txBody>
      </p:sp>
      <p:sp>
        <p:nvSpPr>
          <p:cNvPr id="219" name="Google Shape;219;p27"/>
          <p:cNvSpPr txBox="1"/>
          <p:nvPr/>
        </p:nvSpPr>
        <p:spPr>
          <a:xfrm>
            <a:off x="3063075" y="2699400"/>
            <a:ext cx="6309000" cy="2939100"/>
          </a:xfrm>
          <a:prstGeom prst="rect">
            <a:avLst/>
          </a:prstGeom>
          <a:noFill/>
          <a:ln w="9525" cap="flat" cmpd="sng">
            <a:solidFill>
              <a:srgbClr val="1155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b="1" dirty="0" err="1">
                <a:solidFill>
                  <a:schemeClr val="dk1"/>
                </a:solidFill>
                <a:highlight>
                  <a:srgbClr val="FAFAFA"/>
                </a:highlight>
                <a:latin typeface="Calibri"/>
                <a:ea typeface="Calibri"/>
                <a:cs typeface="Calibri"/>
                <a:sym typeface="Calibri"/>
              </a:rPr>
              <a:t>ctrl_interface</a:t>
            </a:r>
            <a:r>
              <a:rPr lang="en-US" b="1" dirty="0">
                <a:solidFill>
                  <a:schemeClr val="dk1"/>
                </a:solidFill>
                <a:highlight>
                  <a:srgbClr val="FAFAFA"/>
                </a:highlight>
                <a:latin typeface="Calibri"/>
                <a:ea typeface="Calibri"/>
                <a:cs typeface="Calibri"/>
                <a:sym typeface="Calibri"/>
              </a:rPr>
              <a:t>=DIR=/var/run/</a:t>
            </a:r>
            <a:r>
              <a:rPr lang="en-US" b="1" dirty="0" err="1">
                <a:solidFill>
                  <a:schemeClr val="dk1"/>
                </a:solidFill>
                <a:highlight>
                  <a:srgbClr val="FAFAFA"/>
                </a:highlight>
                <a:latin typeface="Calibri"/>
                <a:ea typeface="Calibri"/>
                <a:cs typeface="Calibri"/>
                <a:sym typeface="Calibri"/>
              </a:rPr>
              <a:t>wpa_supplicant</a:t>
            </a:r>
            <a:r>
              <a:rPr lang="en-US" b="1" dirty="0">
                <a:solidFill>
                  <a:schemeClr val="dk1"/>
                </a:solidFill>
                <a:highlight>
                  <a:srgbClr val="FAFAFA"/>
                </a:highlight>
                <a:latin typeface="Calibri"/>
                <a:ea typeface="Calibri"/>
                <a:cs typeface="Calibri"/>
                <a:sym typeface="Calibri"/>
              </a:rPr>
              <a:t> GROUP=</a:t>
            </a:r>
            <a:r>
              <a:rPr lang="en-US" b="1" dirty="0" err="1">
                <a:solidFill>
                  <a:schemeClr val="dk1"/>
                </a:solidFill>
                <a:highlight>
                  <a:srgbClr val="FAFAFA"/>
                </a:highlight>
                <a:latin typeface="Calibri"/>
                <a:ea typeface="Calibri"/>
                <a:cs typeface="Calibri"/>
                <a:sym typeface="Calibri"/>
              </a:rPr>
              <a:t>netdev</a:t>
            </a:r>
            <a:endParaRPr b="1" dirty="0">
              <a:solidFill>
                <a:schemeClr val="dk1"/>
              </a:solidFill>
              <a:highlight>
                <a:srgbClr val="FAFAFA"/>
              </a:highlight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b="1" dirty="0" err="1">
                <a:solidFill>
                  <a:schemeClr val="dk1"/>
                </a:solidFill>
                <a:highlight>
                  <a:srgbClr val="FAFAFA"/>
                </a:highlight>
                <a:latin typeface="Calibri"/>
                <a:ea typeface="Calibri"/>
                <a:cs typeface="Calibri"/>
                <a:sym typeface="Calibri"/>
              </a:rPr>
              <a:t>update_config</a:t>
            </a:r>
            <a:r>
              <a:rPr lang="en-US" b="1" dirty="0">
                <a:solidFill>
                  <a:schemeClr val="dk1"/>
                </a:solidFill>
                <a:highlight>
                  <a:srgbClr val="FAFAFA"/>
                </a:highlight>
                <a:latin typeface="Calibri"/>
                <a:ea typeface="Calibri"/>
                <a:cs typeface="Calibri"/>
                <a:sym typeface="Calibri"/>
              </a:rPr>
              <a:t>=1</a:t>
            </a:r>
            <a:endParaRPr b="1" dirty="0">
              <a:solidFill>
                <a:schemeClr val="dk1"/>
              </a:solidFill>
              <a:highlight>
                <a:srgbClr val="FAFAFA"/>
              </a:highlight>
              <a:latin typeface="Calibri"/>
              <a:ea typeface="Calibri"/>
              <a:cs typeface="Calibri"/>
              <a:sym typeface="Calibri"/>
            </a:endParaRPr>
          </a:p>
          <a:p>
            <a:endParaRPr b="1" dirty="0">
              <a:solidFill>
                <a:schemeClr val="dk1"/>
              </a:solidFill>
              <a:highlight>
                <a:srgbClr val="FAFAFA"/>
              </a:highlight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b="1" dirty="0">
                <a:solidFill>
                  <a:schemeClr val="dk1"/>
                </a:solidFill>
                <a:highlight>
                  <a:srgbClr val="FAFAFA"/>
                </a:highlight>
                <a:latin typeface="Calibri"/>
                <a:ea typeface="Calibri"/>
                <a:cs typeface="Calibri"/>
                <a:sym typeface="Calibri"/>
              </a:rPr>
              <a:t>network={</a:t>
            </a:r>
            <a:endParaRPr b="1" dirty="0">
              <a:solidFill>
                <a:schemeClr val="dk1"/>
              </a:solidFill>
              <a:highlight>
                <a:srgbClr val="FAFAFA"/>
              </a:highlight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b="1" dirty="0">
                <a:solidFill>
                  <a:schemeClr val="dk1"/>
                </a:solidFill>
                <a:highlight>
                  <a:srgbClr val="FAFAFA"/>
                </a:highlight>
                <a:latin typeface="Calibri"/>
                <a:ea typeface="Calibri"/>
                <a:cs typeface="Calibri"/>
                <a:sym typeface="Calibri"/>
              </a:rPr>
              <a:t>       </a:t>
            </a:r>
            <a:r>
              <a:rPr lang="en-US" b="1" dirty="0" err="1">
                <a:solidFill>
                  <a:schemeClr val="dk1"/>
                </a:solidFill>
                <a:highlight>
                  <a:srgbClr val="FAFAFA"/>
                </a:highlight>
                <a:latin typeface="Calibri"/>
                <a:ea typeface="Calibri"/>
                <a:cs typeface="Calibri"/>
                <a:sym typeface="Calibri"/>
              </a:rPr>
              <a:t>ssid</a:t>
            </a:r>
            <a:r>
              <a:rPr lang="en-US" b="1" dirty="0">
                <a:solidFill>
                  <a:schemeClr val="dk1"/>
                </a:solidFill>
                <a:highlight>
                  <a:srgbClr val="FAFAFA"/>
                </a:highlight>
                <a:latin typeface="Calibri"/>
                <a:ea typeface="Calibri"/>
                <a:cs typeface="Calibri"/>
                <a:sym typeface="Calibri"/>
              </a:rPr>
              <a:t>="</a:t>
            </a:r>
            <a:r>
              <a:rPr lang="en-US" b="1" dirty="0" err="1">
                <a:solidFill>
                  <a:schemeClr val="dk1"/>
                </a:solidFill>
                <a:highlight>
                  <a:srgbClr val="FAFAFA"/>
                </a:highlight>
                <a:latin typeface="Calibri"/>
                <a:ea typeface="Calibri"/>
                <a:cs typeface="Calibri"/>
                <a:sym typeface="Calibri"/>
              </a:rPr>
              <a:t>hswlan</a:t>
            </a:r>
            <a:r>
              <a:rPr lang="en-US" b="1" dirty="0">
                <a:solidFill>
                  <a:schemeClr val="dk1"/>
                </a:solidFill>
                <a:highlight>
                  <a:srgbClr val="FAFAFA"/>
                </a:highlight>
                <a:latin typeface="Calibri"/>
                <a:ea typeface="Calibri"/>
                <a:cs typeface="Calibri"/>
                <a:sym typeface="Calibri"/>
              </a:rPr>
              <a:t>"</a:t>
            </a:r>
            <a:endParaRPr b="1" dirty="0">
              <a:solidFill>
                <a:schemeClr val="dk1"/>
              </a:solidFill>
              <a:highlight>
                <a:srgbClr val="FAFAFA"/>
              </a:highlight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b="1" dirty="0">
                <a:solidFill>
                  <a:schemeClr val="dk1"/>
                </a:solidFill>
                <a:highlight>
                  <a:srgbClr val="FAFAFA"/>
                </a:highlight>
                <a:latin typeface="Calibri"/>
                <a:ea typeface="Calibri"/>
                <a:cs typeface="Calibri"/>
                <a:sym typeface="Calibri"/>
              </a:rPr>
              <a:t>       </a:t>
            </a:r>
            <a:r>
              <a:rPr lang="en-US" b="1" dirty="0" err="1">
                <a:solidFill>
                  <a:schemeClr val="dk1"/>
                </a:solidFill>
                <a:highlight>
                  <a:srgbClr val="FAFAFA"/>
                </a:highlight>
                <a:latin typeface="Calibri"/>
                <a:ea typeface="Calibri"/>
                <a:cs typeface="Calibri"/>
                <a:sym typeface="Calibri"/>
              </a:rPr>
              <a:t>scan_ssid</a:t>
            </a:r>
            <a:r>
              <a:rPr lang="en-US" b="1" dirty="0">
                <a:solidFill>
                  <a:schemeClr val="dk1"/>
                </a:solidFill>
                <a:highlight>
                  <a:srgbClr val="FAFAFA"/>
                </a:highlight>
                <a:latin typeface="Calibri"/>
                <a:ea typeface="Calibri"/>
                <a:cs typeface="Calibri"/>
                <a:sym typeface="Calibri"/>
              </a:rPr>
              <a:t>=1</a:t>
            </a:r>
            <a:endParaRPr b="1" dirty="0">
              <a:solidFill>
                <a:schemeClr val="dk1"/>
              </a:solidFill>
              <a:highlight>
                <a:srgbClr val="FAFAFA"/>
              </a:highlight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b="1" dirty="0">
                <a:solidFill>
                  <a:schemeClr val="dk1"/>
                </a:solidFill>
                <a:highlight>
                  <a:srgbClr val="FAFAFA"/>
                </a:highlight>
                <a:latin typeface="Calibri"/>
                <a:ea typeface="Calibri"/>
                <a:cs typeface="Calibri"/>
                <a:sym typeface="Calibri"/>
              </a:rPr>
              <a:t>       </a:t>
            </a:r>
            <a:r>
              <a:rPr lang="en-US" b="1" dirty="0" err="1">
                <a:solidFill>
                  <a:schemeClr val="dk1"/>
                </a:solidFill>
                <a:highlight>
                  <a:srgbClr val="FAFAFA"/>
                </a:highlight>
                <a:latin typeface="Calibri"/>
                <a:ea typeface="Calibri"/>
                <a:cs typeface="Calibri"/>
                <a:sym typeface="Calibri"/>
              </a:rPr>
              <a:t>key_mgmt</a:t>
            </a:r>
            <a:r>
              <a:rPr lang="en-US" b="1" dirty="0">
                <a:solidFill>
                  <a:schemeClr val="dk1"/>
                </a:solidFill>
                <a:highlight>
                  <a:srgbClr val="FAFAFA"/>
                </a:highlight>
                <a:latin typeface="Calibri"/>
                <a:ea typeface="Calibri"/>
                <a:cs typeface="Calibri"/>
                <a:sym typeface="Calibri"/>
              </a:rPr>
              <a:t>=WPA-EAP</a:t>
            </a:r>
            <a:endParaRPr b="1" dirty="0">
              <a:solidFill>
                <a:schemeClr val="dk1"/>
              </a:solidFill>
              <a:highlight>
                <a:srgbClr val="FAFAFA"/>
              </a:highlight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b="1" dirty="0">
                <a:solidFill>
                  <a:schemeClr val="dk1"/>
                </a:solidFill>
                <a:highlight>
                  <a:srgbClr val="FAFAFA"/>
                </a:highlight>
                <a:latin typeface="Calibri"/>
                <a:ea typeface="Calibri"/>
                <a:cs typeface="Calibri"/>
                <a:sym typeface="Calibri"/>
              </a:rPr>
              <a:t>       identity="</a:t>
            </a:r>
            <a:r>
              <a:rPr lang="en-US" b="1" dirty="0" err="1">
                <a:solidFill>
                  <a:schemeClr val="dk1"/>
                </a:solidFill>
                <a:highlight>
                  <a:srgbClr val="FAFAFA"/>
                </a:highlight>
                <a:latin typeface="Calibri"/>
                <a:ea typeface="Calibri"/>
                <a:cs typeface="Calibri"/>
                <a:sym typeface="Calibri"/>
              </a:rPr>
              <a:t>학번</a:t>
            </a:r>
            <a:r>
              <a:rPr lang="en-US" b="1" dirty="0">
                <a:solidFill>
                  <a:schemeClr val="dk1"/>
                </a:solidFill>
                <a:highlight>
                  <a:srgbClr val="FAFAFA"/>
                </a:highlight>
                <a:latin typeface="Calibri"/>
                <a:ea typeface="Calibri"/>
                <a:cs typeface="Calibri"/>
                <a:sym typeface="Calibri"/>
              </a:rPr>
              <a:t>/</a:t>
            </a:r>
            <a:r>
              <a:rPr lang="en-US" b="1" dirty="0" err="1">
                <a:solidFill>
                  <a:schemeClr val="dk1"/>
                </a:solidFill>
                <a:highlight>
                  <a:srgbClr val="FAFAFA"/>
                </a:highlight>
                <a:latin typeface="Calibri"/>
                <a:ea typeface="Calibri"/>
                <a:cs typeface="Calibri"/>
                <a:sym typeface="Calibri"/>
              </a:rPr>
              <a:t>사번</a:t>
            </a:r>
            <a:r>
              <a:rPr lang="en-US" b="1" dirty="0">
                <a:solidFill>
                  <a:schemeClr val="dk1"/>
                </a:solidFill>
                <a:highlight>
                  <a:srgbClr val="FAFAFA"/>
                </a:highlight>
                <a:latin typeface="Calibri"/>
                <a:ea typeface="Calibri"/>
                <a:cs typeface="Calibri"/>
                <a:sym typeface="Calibri"/>
              </a:rPr>
              <a:t>"</a:t>
            </a:r>
            <a:endParaRPr b="1" dirty="0">
              <a:solidFill>
                <a:schemeClr val="dk1"/>
              </a:solidFill>
              <a:highlight>
                <a:srgbClr val="FAFAFA"/>
              </a:highlight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b="1" dirty="0">
                <a:solidFill>
                  <a:schemeClr val="dk1"/>
                </a:solidFill>
                <a:highlight>
                  <a:srgbClr val="FAFAFA"/>
                </a:highlight>
                <a:latin typeface="Calibri"/>
                <a:ea typeface="Calibri"/>
                <a:cs typeface="Calibri"/>
                <a:sym typeface="Calibri"/>
              </a:rPr>
              <a:t>       password="</a:t>
            </a:r>
            <a:r>
              <a:rPr lang="en-US" b="1" dirty="0" err="1">
                <a:solidFill>
                  <a:schemeClr val="dk1"/>
                </a:solidFill>
                <a:highlight>
                  <a:srgbClr val="FAFAFA"/>
                </a:highlight>
                <a:latin typeface="Calibri"/>
                <a:ea typeface="Calibri"/>
                <a:cs typeface="Calibri"/>
                <a:sym typeface="Calibri"/>
              </a:rPr>
              <a:t>비밀번호</a:t>
            </a:r>
            <a:r>
              <a:rPr lang="en-US" b="1" dirty="0">
                <a:solidFill>
                  <a:schemeClr val="dk1"/>
                </a:solidFill>
                <a:highlight>
                  <a:srgbClr val="FAFAFA"/>
                </a:highlight>
                <a:latin typeface="Calibri"/>
                <a:ea typeface="Calibri"/>
                <a:cs typeface="Calibri"/>
                <a:sym typeface="Calibri"/>
              </a:rPr>
              <a:t>"</a:t>
            </a:r>
            <a:endParaRPr b="1" dirty="0">
              <a:solidFill>
                <a:schemeClr val="dk1"/>
              </a:solidFill>
              <a:highlight>
                <a:srgbClr val="FAFAFA"/>
              </a:highlight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b="1" dirty="0">
                <a:solidFill>
                  <a:schemeClr val="dk1"/>
                </a:solidFill>
                <a:highlight>
                  <a:srgbClr val="FAFAFA"/>
                </a:highlight>
                <a:latin typeface="Calibri"/>
                <a:ea typeface="Calibri"/>
                <a:cs typeface="Calibri"/>
                <a:sym typeface="Calibri"/>
              </a:rPr>
              <a:t>}</a:t>
            </a:r>
            <a:endParaRPr b="1" dirty="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8"/>
          <p:cNvSpPr txBox="1">
            <a:spLocks noGrp="1"/>
          </p:cNvSpPr>
          <p:nvPr>
            <p:ph type="title"/>
          </p:nvPr>
        </p:nvSpPr>
        <p:spPr>
          <a:xfrm>
            <a:off x="2152650" y="365126"/>
            <a:ext cx="7886700" cy="1325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r>
              <a:rPr lang="en-US" b="0" dirty="0"/>
              <a:t>Configuring Raspbian</a:t>
            </a:r>
            <a:endParaRPr b="0" dirty="0"/>
          </a:p>
        </p:txBody>
      </p:sp>
      <p:sp>
        <p:nvSpPr>
          <p:cNvPr id="226" name="Google Shape;226;p28"/>
          <p:cNvSpPr txBox="1">
            <a:spLocks noGrp="1"/>
          </p:cNvSpPr>
          <p:nvPr>
            <p:ph type="body" idx="1"/>
          </p:nvPr>
        </p:nvSpPr>
        <p:spPr>
          <a:xfrm>
            <a:off x="2152650" y="1825625"/>
            <a:ext cx="7886700" cy="43512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indent="-406400">
              <a:buSzPts val="2800"/>
              <a:buChar char="●"/>
            </a:pPr>
            <a:r>
              <a:rPr lang="en-US"/>
              <a:t>ifconfig wlan0</a:t>
            </a:r>
            <a:endParaRPr/>
          </a:p>
          <a:p>
            <a:pPr indent="-406400">
              <a:spcBef>
                <a:spcPts val="0"/>
              </a:spcBef>
              <a:buSzPts val="2800"/>
              <a:buChar char="●"/>
            </a:pPr>
            <a:r>
              <a:rPr lang="en-US"/>
              <a:t>netstat -nr</a:t>
            </a:r>
            <a:endParaRPr/>
          </a:p>
        </p:txBody>
      </p:sp>
      <p:sp>
        <p:nvSpPr>
          <p:cNvPr id="227" name="Google Shape;227;p28"/>
          <p:cNvSpPr txBox="1">
            <a:spLocks noGrp="1"/>
          </p:cNvSpPr>
          <p:nvPr>
            <p:ph type="sldNum" idx="12"/>
          </p:nvPr>
        </p:nvSpPr>
        <p:spPr>
          <a:xfrm>
            <a:off x="7981950" y="6356351"/>
            <a:ext cx="2057400" cy="365100"/>
          </a:xfrm>
          <a:prstGeom prst="rect">
            <a:avLst/>
          </a:prstGeom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buClr>
                <a:srgbClr val="000000"/>
              </a:buClr>
            </a:pPr>
            <a:fld id="{00000000-1234-1234-1234-123412341234}" type="slidenum">
              <a:rPr lang="en-US"/>
              <a:pPr>
                <a:buClr>
                  <a:srgbClr val="000000"/>
                </a:buClr>
              </a:pPr>
              <a:t>17</a:t>
            </a:fld>
            <a:endParaRPr/>
          </a:p>
        </p:txBody>
      </p:sp>
      <p:pic>
        <p:nvPicPr>
          <p:cNvPr id="228" name="Google Shape;22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48365" y="3163915"/>
            <a:ext cx="6124575" cy="2447925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28"/>
          <p:cNvSpPr/>
          <p:nvPr/>
        </p:nvSpPr>
        <p:spPr>
          <a:xfrm>
            <a:off x="4244275" y="3460275"/>
            <a:ext cx="1730100" cy="2085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30" name="Google Shape;230;p28"/>
          <p:cNvSpPr/>
          <p:nvPr/>
        </p:nvSpPr>
        <p:spPr>
          <a:xfrm>
            <a:off x="3073025" y="5123925"/>
            <a:ext cx="2380200" cy="2085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9"/>
          <p:cNvSpPr txBox="1">
            <a:spLocks noGrp="1"/>
          </p:cNvSpPr>
          <p:nvPr>
            <p:ph type="title"/>
          </p:nvPr>
        </p:nvSpPr>
        <p:spPr>
          <a:xfrm>
            <a:off x="2152650" y="365128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r>
              <a:rPr lang="en-US" b="0"/>
              <a:t>Update Raspbian</a:t>
            </a:r>
            <a:endParaRPr b="0"/>
          </a:p>
        </p:txBody>
      </p:sp>
      <p:sp>
        <p:nvSpPr>
          <p:cNvPr id="236" name="Google Shape;236;p29"/>
          <p:cNvSpPr txBox="1">
            <a:spLocks noGrp="1"/>
          </p:cNvSpPr>
          <p:nvPr>
            <p:ph type="body" idx="1"/>
          </p:nvPr>
        </p:nvSpPr>
        <p:spPr>
          <a:xfrm>
            <a:off x="2152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>
              <a:spcBef>
                <a:spcPts val="0"/>
              </a:spcBef>
              <a:buSzPts val="2800"/>
            </a:pPr>
            <a:r>
              <a:rPr lang="en-US"/>
              <a:t>$ sudo apt-get update</a:t>
            </a:r>
            <a:endParaRPr/>
          </a:p>
          <a:p>
            <a:pPr lvl="1">
              <a:buSzPts val="2400"/>
            </a:pPr>
            <a:r>
              <a:rPr lang="en-US"/>
              <a:t>To update the local package index with the latest changes made in the repositories (/etc/apt/sources.list)</a:t>
            </a:r>
            <a:endParaRPr/>
          </a:p>
          <a:p>
            <a:pPr>
              <a:buSzPts val="2800"/>
            </a:pPr>
            <a:r>
              <a:rPr lang="en-US"/>
              <a:t>$ sudo apt-get upgrade</a:t>
            </a:r>
            <a:endParaRPr/>
          </a:p>
          <a:p>
            <a:pPr lvl="1">
              <a:buSzPts val="2400"/>
            </a:pPr>
            <a:r>
              <a:rPr lang="en-US"/>
              <a:t>Upgrade all installed packages</a:t>
            </a:r>
            <a:endParaRPr/>
          </a:p>
        </p:txBody>
      </p:sp>
      <p:sp>
        <p:nvSpPr>
          <p:cNvPr id="237" name="Google Shape;237;p29"/>
          <p:cNvSpPr txBox="1">
            <a:spLocks noGrp="1"/>
          </p:cNvSpPr>
          <p:nvPr>
            <p:ph type="sldNum" idx="12"/>
          </p:nvPr>
        </p:nvSpPr>
        <p:spPr>
          <a:xfrm>
            <a:off x="7981950" y="6356353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fld id="{00000000-1234-1234-1234-123412341234}" type="slidenum">
              <a:rPr lang="en-US"/>
              <a:pPr/>
              <a:t>18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0"/>
          <p:cNvSpPr txBox="1">
            <a:spLocks noGrp="1"/>
          </p:cNvSpPr>
          <p:nvPr>
            <p:ph type="title"/>
          </p:nvPr>
        </p:nvSpPr>
        <p:spPr>
          <a:xfrm>
            <a:off x="2152650" y="365128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r>
              <a:rPr lang="en-US" b="0"/>
              <a:t>VNC (Virtual Network Computing)</a:t>
            </a:r>
            <a:endParaRPr b="0"/>
          </a:p>
        </p:txBody>
      </p:sp>
      <p:sp>
        <p:nvSpPr>
          <p:cNvPr id="243" name="Google Shape;243;p30"/>
          <p:cNvSpPr txBox="1">
            <a:spLocks noGrp="1"/>
          </p:cNvSpPr>
          <p:nvPr>
            <p:ph type="body" idx="1"/>
          </p:nvPr>
        </p:nvSpPr>
        <p:spPr>
          <a:xfrm>
            <a:off x="2152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>
              <a:spcBef>
                <a:spcPts val="0"/>
              </a:spcBef>
              <a:buSzPts val="2800"/>
            </a:pPr>
            <a:r>
              <a:rPr lang="en-US"/>
              <a:t>Graphical desktop sharing system that allows you to remotely control the desktop interface</a:t>
            </a:r>
            <a:endParaRPr/>
          </a:p>
          <a:p>
            <a:pPr>
              <a:buSzPts val="2800"/>
            </a:pPr>
            <a:r>
              <a:rPr lang="en-US"/>
              <a:t>Install the TightVNC package</a:t>
            </a:r>
            <a:endParaRPr/>
          </a:p>
          <a:p>
            <a:pPr lvl="1">
              <a:buSzPts val="2400"/>
            </a:pPr>
            <a:r>
              <a:rPr lang="en-US"/>
              <a:t>$ sudo apt-get install tightvncserver</a:t>
            </a:r>
            <a:endParaRPr/>
          </a:p>
          <a:p>
            <a:pPr>
              <a:buSzPts val="2800"/>
            </a:pPr>
            <a:r>
              <a:rPr lang="en-US"/>
              <a:t>Rrun TightVNC Server</a:t>
            </a:r>
            <a:endParaRPr/>
          </a:p>
          <a:p>
            <a:pPr lvl="1">
              <a:buSzPts val="2400"/>
            </a:pPr>
            <a:r>
              <a:rPr lang="en-US"/>
              <a:t>$ tightvncserver</a:t>
            </a:r>
            <a:endParaRPr/>
          </a:p>
          <a:p>
            <a:pPr lvl="1">
              <a:buSzPts val="2400"/>
            </a:pPr>
            <a:r>
              <a:rPr lang="en-US"/>
              <a:t>will prompt you to enter password</a:t>
            </a:r>
            <a:endParaRPr/>
          </a:p>
          <a:p>
            <a:pPr>
              <a:buSzPts val="2800"/>
            </a:pPr>
            <a:r>
              <a:rPr lang="en-US"/>
              <a:t>Run VNC server</a:t>
            </a:r>
            <a:endParaRPr/>
          </a:p>
          <a:p>
            <a:pPr lvl="1">
              <a:buSzPts val="2400"/>
            </a:pPr>
            <a:r>
              <a:rPr lang="en-US"/>
              <a:t>$ vncserver :1 -geometry 1024x768 -depth 24</a:t>
            </a:r>
            <a:endParaRPr/>
          </a:p>
          <a:p>
            <a:pPr lvl="1" indent="-76200">
              <a:buSzPts val="2400"/>
              <a:buNone/>
            </a:pPr>
            <a:endParaRPr/>
          </a:p>
          <a:p>
            <a:pPr indent="-50800">
              <a:buSzPts val="2800"/>
              <a:buNone/>
            </a:pPr>
            <a:endParaRPr/>
          </a:p>
        </p:txBody>
      </p:sp>
      <p:sp>
        <p:nvSpPr>
          <p:cNvPr id="244" name="Google Shape;244;p30"/>
          <p:cNvSpPr txBox="1">
            <a:spLocks noGrp="1"/>
          </p:cNvSpPr>
          <p:nvPr>
            <p:ph type="sldNum" idx="12"/>
          </p:nvPr>
        </p:nvSpPr>
        <p:spPr>
          <a:xfrm>
            <a:off x="7981950" y="6356353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fld id="{00000000-1234-1234-1234-123412341234}" type="slidenum">
              <a:rPr lang="en-US"/>
              <a:pPr/>
              <a:t>19</a:t>
            </a:fld>
            <a:endParaRPr/>
          </a:p>
        </p:txBody>
      </p:sp>
      <p:sp>
        <p:nvSpPr>
          <p:cNvPr id="245" name="Google Shape;245;p30"/>
          <p:cNvSpPr/>
          <p:nvPr/>
        </p:nvSpPr>
        <p:spPr>
          <a:xfrm>
            <a:off x="2152650" y="6169581"/>
            <a:ext cx="719964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</a:t>
            </a:r>
            <a:r>
              <a:rPr lang="en-US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https://www.raspberrypi.org/documentation/remote-access/vnc/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/>
          </p:nvPr>
        </p:nvSpPr>
        <p:spPr>
          <a:xfrm>
            <a:off x="2152650" y="365128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r>
              <a:rPr lang="en-US" b="0"/>
              <a:t>Contents</a:t>
            </a:r>
            <a:endParaRPr b="0"/>
          </a:p>
        </p:txBody>
      </p:sp>
      <p:sp>
        <p:nvSpPr>
          <p:cNvPr id="96" name="Google Shape;96;p14"/>
          <p:cNvSpPr txBox="1">
            <a:spLocks noGrp="1"/>
          </p:cNvSpPr>
          <p:nvPr>
            <p:ph type="body" idx="1"/>
          </p:nvPr>
        </p:nvSpPr>
        <p:spPr>
          <a:xfrm>
            <a:off x="2152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>
              <a:spcBef>
                <a:spcPts val="0"/>
              </a:spcBef>
              <a:buSzPts val="2800"/>
            </a:pPr>
            <a:r>
              <a:rPr lang="en-US" dirty="0"/>
              <a:t>Raspberry Pi</a:t>
            </a:r>
            <a:endParaRPr dirty="0"/>
          </a:p>
          <a:p>
            <a:pPr>
              <a:buSzPts val="2800"/>
            </a:pPr>
            <a:r>
              <a:rPr lang="en-US" dirty="0"/>
              <a:t>Installing Raspbian</a:t>
            </a:r>
            <a:endParaRPr dirty="0"/>
          </a:p>
          <a:p>
            <a:pPr>
              <a:buSzPts val="2800"/>
            </a:pPr>
            <a:r>
              <a:rPr lang="en-US" dirty="0"/>
              <a:t>Connecting to Raspbian</a:t>
            </a:r>
            <a:endParaRPr dirty="0"/>
          </a:p>
          <a:p>
            <a:pPr>
              <a:buSzPts val="2800"/>
            </a:pPr>
            <a:r>
              <a:rPr lang="en-US" dirty="0"/>
              <a:t>Configuring Raspbian</a:t>
            </a:r>
            <a:endParaRPr dirty="0"/>
          </a:p>
          <a:p>
            <a:pPr>
              <a:buSzPts val="2800"/>
            </a:pPr>
            <a:r>
              <a:rPr lang="en-US" dirty="0"/>
              <a:t>Update Raspbian</a:t>
            </a:r>
            <a:endParaRPr dirty="0"/>
          </a:p>
          <a:p>
            <a:pPr>
              <a:buSzPts val="2800"/>
            </a:pPr>
            <a:r>
              <a:rPr lang="en-US" dirty="0"/>
              <a:t>VNC</a:t>
            </a:r>
            <a:endParaRPr dirty="0"/>
          </a:p>
          <a:p>
            <a:pPr>
              <a:buSzPts val="2800"/>
            </a:pPr>
            <a:r>
              <a:rPr lang="en-US" dirty="0"/>
              <a:t>Installing apache web server + PHP</a:t>
            </a:r>
            <a:endParaRPr dirty="0"/>
          </a:p>
        </p:txBody>
      </p:sp>
      <p:sp>
        <p:nvSpPr>
          <p:cNvPr id="97" name="Google Shape;97;p14"/>
          <p:cNvSpPr txBox="1">
            <a:spLocks noGrp="1"/>
          </p:cNvSpPr>
          <p:nvPr>
            <p:ph type="sldNum" idx="12"/>
          </p:nvPr>
        </p:nvSpPr>
        <p:spPr>
          <a:xfrm>
            <a:off x="7981950" y="6356353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fld id="{00000000-1234-1234-1234-123412341234}" type="slidenum">
              <a:rPr lang="en-US"/>
              <a:pPr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1"/>
          <p:cNvSpPr txBox="1">
            <a:spLocks noGrp="1"/>
          </p:cNvSpPr>
          <p:nvPr>
            <p:ph type="title"/>
          </p:nvPr>
        </p:nvSpPr>
        <p:spPr>
          <a:xfrm>
            <a:off x="2152650" y="365128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r>
              <a:rPr lang="en-US" b="0"/>
              <a:t>VNC (Virtual Network Computing)</a:t>
            </a:r>
            <a:endParaRPr b="0"/>
          </a:p>
        </p:txBody>
      </p:sp>
      <p:sp>
        <p:nvSpPr>
          <p:cNvPr id="251" name="Google Shape;251;p31"/>
          <p:cNvSpPr txBox="1">
            <a:spLocks noGrp="1"/>
          </p:cNvSpPr>
          <p:nvPr>
            <p:ph type="body" idx="1"/>
          </p:nvPr>
        </p:nvSpPr>
        <p:spPr>
          <a:xfrm>
            <a:off x="2152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>
              <a:spcBef>
                <a:spcPts val="0"/>
              </a:spcBef>
              <a:buSzPts val="2800"/>
            </a:pPr>
            <a:r>
              <a:rPr lang="en-US"/>
              <a:t>Connecting VNC</a:t>
            </a:r>
            <a:endParaRPr/>
          </a:p>
          <a:p>
            <a:pPr>
              <a:buSzPts val="2800"/>
            </a:pPr>
            <a:r>
              <a:rPr lang="en-US"/>
              <a:t>Run TightVNC Viewer in your PC (windows)</a:t>
            </a:r>
            <a:endParaRPr/>
          </a:p>
          <a:p>
            <a:pPr lvl="1" indent="-76200">
              <a:buSzPts val="2400"/>
              <a:buNone/>
            </a:pPr>
            <a:endParaRPr/>
          </a:p>
          <a:p>
            <a:pPr indent="-50800">
              <a:buSzPts val="2800"/>
              <a:buNone/>
            </a:pPr>
            <a:endParaRPr/>
          </a:p>
        </p:txBody>
      </p:sp>
      <p:sp>
        <p:nvSpPr>
          <p:cNvPr id="252" name="Google Shape;252;p31"/>
          <p:cNvSpPr txBox="1">
            <a:spLocks noGrp="1"/>
          </p:cNvSpPr>
          <p:nvPr>
            <p:ph type="sldNum" idx="12"/>
          </p:nvPr>
        </p:nvSpPr>
        <p:spPr>
          <a:xfrm>
            <a:off x="7981950" y="6356353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fld id="{00000000-1234-1234-1234-123412341234}" type="slidenum">
              <a:rPr lang="en-US"/>
              <a:pPr/>
              <a:t>20</a:t>
            </a:fld>
            <a:endParaRPr/>
          </a:p>
        </p:txBody>
      </p:sp>
      <p:pic>
        <p:nvPicPr>
          <p:cNvPr id="253" name="Google Shape;253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71900" y="2984164"/>
            <a:ext cx="4210050" cy="3028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2"/>
          <p:cNvSpPr txBox="1">
            <a:spLocks noGrp="1"/>
          </p:cNvSpPr>
          <p:nvPr>
            <p:ph type="title"/>
          </p:nvPr>
        </p:nvSpPr>
        <p:spPr>
          <a:xfrm>
            <a:off x="2152650" y="365126"/>
            <a:ext cx="7886700" cy="1325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r>
              <a:rPr lang="en-US" b="0" dirty="0"/>
              <a:t>VNC (Virtual Network Computing)</a:t>
            </a:r>
            <a:endParaRPr b="0" dirty="0"/>
          </a:p>
        </p:txBody>
      </p:sp>
      <p:sp>
        <p:nvSpPr>
          <p:cNvPr id="260" name="Google Shape;260;p32"/>
          <p:cNvSpPr txBox="1">
            <a:spLocks noGrp="1"/>
          </p:cNvSpPr>
          <p:nvPr>
            <p:ph type="body" idx="1"/>
          </p:nvPr>
        </p:nvSpPr>
        <p:spPr>
          <a:xfrm>
            <a:off x="2152650" y="1825625"/>
            <a:ext cx="7886700" cy="43512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indent="-406400">
              <a:buSzPts val="2800"/>
              <a:buFont typeface="Calibri"/>
              <a:buChar char="•"/>
            </a:pPr>
            <a:r>
              <a:rPr lang="en-US"/>
              <a:t>Listening port 80 (HTTP) only allowed in Our Site.</a:t>
            </a:r>
            <a:endParaRPr/>
          </a:p>
          <a:p>
            <a:pPr indent="-419100">
              <a:spcBef>
                <a:spcPts val="0"/>
              </a:spcBef>
              <a:buSzPts val="3000"/>
            </a:pPr>
            <a:r>
              <a:rPr lang="en-US"/>
              <a:t>But, normal pi user cannot listen 80 port.</a:t>
            </a:r>
            <a:endParaRPr/>
          </a:p>
          <a:p>
            <a:pPr indent="-419100">
              <a:spcBef>
                <a:spcPts val="0"/>
              </a:spcBef>
              <a:buSzPts val="3000"/>
            </a:pPr>
            <a:r>
              <a:rPr lang="en-US"/>
              <a:t>We need to forward other port to 80 port.</a:t>
            </a:r>
            <a:endParaRPr/>
          </a:p>
          <a:p>
            <a:pPr lvl="1" indent="-342900">
              <a:spcBef>
                <a:spcPts val="0"/>
              </a:spcBef>
              <a:buSzPts val="1800"/>
            </a:pPr>
            <a:r>
              <a:rPr lang="en-US" sz="1800"/>
              <a:t>$ sudo </a:t>
            </a:r>
            <a:r>
              <a:rPr lang="en-US" sz="1800">
                <a:highlight>
                  <a:srgbClr val="FFFFFF"/>
                </a:highlight>
              </a:rPr>
              <a:t>iptables -t nat -A PREROUTING -p tcp --dport 80 -j REDIRECT --to 5901</a:t>
            </a:r>
            <a:endParaRPr sz="1800">
              <a:highlight>
                <a:srgbClr val="FFFFFF"/>
              </a:highlight>
            </a:endParaRPr>
          </a:p>
          <a:p>
            <a:pPr lvl="1" indent="-342900">
              <a:spcBef>
                <a:spcPts val="0"/>
              </a:spcBef>
              <a:buSzPts val="1800"/>
            </a:pPr>
            <a:r>
              <a:rPr lang="en-US" sz="1800">
                <a:highlight>
                  <a:srgbClr val="FFFFFF"/>
                </a:highlight>
              </a:rPr>
              <a:t>This forward 80 to 5901 </a:t>
            </a:r>
            <a:endParaRPr sz="1800">
              <a:highlight>
                <a:srgbClr val="FFFFFF"/>
              </a:highlight>
            </a:endParaRPr>
          </a:p>
          <a:p>
            <a:pPr indent="-419100">
              <a:spcBef>
                <a:spcPts val="0"/>
              </a:spcBef>
              <a:buSzPts val="3000"/>
            </a:pPr>
            <a:r>
              <a:rPr lang="en-US"/>
              <a:t>Run VNC server</a:t>
            </a:r>
            <a:endParaRPr/>
          </a:p>
          <a:p>
            <a:pPr lvl="1"/>
            <a:r>
              <a:rPr lang="en-US"/>
              <a:t>$ vncserver :1 -geometry 1024x768 -depth 24</a:t>
            </a:r>
            <a:endParaRPr/>
          </a:p>
          <a:p>
            <a:pPr lvl="1"/>
            <a:r>
              <a:rPr lang="en-US"/>
              <a:t>vncserver will listen at port 5901</a:t>
            </a:r>
            <a:endParaRPr/>
          </a:p>
        </p:txBody>
      </p:sp>
      <p:sp>
        <p:nvSpPr>
          <p:cNvPr id="261" name="Google Shape;261;p32"/>
          <p:cNvSpPr txBox="1">
            <a:spLocks noGrp="1"/>
          </p:cNvSpPr>
          <p:nvPr>
            <p:ph type="sldNum" idx="12"/>
          </p:nvPr>
        </p:nvSpPr>
        <p:spPr>
          <a:xfrm>
            <a:off x="7981950" y="6356351"/>
            <a:ext cx="2057400" cy="365100"/>
          </a:xfrm>
          <a:prstGeom prst="rect">
            <a:avLst/>
          </a:prstGeom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buClr>
                <a:srgbClr val="000000"/>
              </a:buClr>
            </a:pPr>
            <a:fld id="{00000000-1234-1234-1234-123412341234}" type="slidenum">
              <a:rPr lang="en-US"/>
              <a:pPr>
                <a:buClr>
                  <a:srgbClr val="000000"/>
                </a:buClr>
              </a:pPr>
              <a:t>21</a:t>
            </a:fld>
            <a:endParaRPr/>
          </a:p>
        </p:txBody>
      </p:sp>
      <p:sp>
        <p:nvSpPr>
          <p:cNvPr id="262" name="Google Shape;262;p32"/>
          <p:cNvSpPr txBox="1"/>
          <p:nvPr/>
        </p:nvSpPr>
        <p:spPr>
          <a:xfrm>
            <a:off x="1991544" y="5449925"/>
            <a:ext cx="8640960" cy="7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if you want to delete the forwarding in the </a:t>
            </a:r>
            <a:r>
              <a:rPr lang="en-US" dirty="0" err="1"/>
              <a:t>iptable</a:t>
            </a:r>
            <a:r>
              <a:rPr lang="en-US" dirty="0"/>
              <a:t>:</a:t>
            </a:r>
            <a:endParaRPr dirty="0"/>
          </a:p>
          <a:p>
            <a:r>
              <a:rPr lang="en-US" dirty="0"/>
              <a:t>$ </a:t>
            </a:r>
            <a:r>
              <a:rPr lang="en-US" dirty="0" err="1">
                <a:solidFill>
                  <a:schemeClr val="dk1"/>
                </a:solidFill>
              </a:rPr>
              <a:t>sudo</a:t>
            </a:r>
            <a:r>
              <a:rPr lang="en-US" dirty="0">
                <a:solidFill>
                  <a:schemeClr val="dk1"/>
                </a:solidFill>
              </a:rPr>
              <a:t> iptables -t </a:t>
            </a:r>
            <a:r>
              <a:rPr lang="en-US" dirty="0" err="1">
                <a:solidFill>
                  <a:schemeClr val="dk1"/>
                </a:solidFill>
              </a:rPr>
              <a:t>nat</a:t>
            </a:r>
            <a:r>
              <a:rPr lang="en-US" dirty="0">
                <a:solidFill>
                  <a:schemeClr val="dk1"/>
                </a:solidFill>
              </a:rPr>
              <a:t> -</a:t>
            </a:r>
            <a:r>
              <a:rPr lang="en-US" b="1" dirty="0">
                <a:solidFill>
                  <a:srgbClr val="FF0000"/>
                </a:solidFill>
              </a:rPr>
              <a:t>D</a:t>
            </a:r>
            <a:r>
              <a:rPr lang="en-US" dirty="0">
                <a:solidFill>
                  <a:schemeClr val="dk1"/>
                </a:solidFill>
              </a:rPr>
              <a:t> PREROUTING -p </a:t>
            </a:r>
            <a:r>
              <a:rPr lang="en-US" dirty="0" err="1">
                <a:solidFill>
                  <a:schemeClr val="dk1"/>
                </a:solidFill>
              </a:rPr>
              <a:t>tcp</a:t>
            </a:r>
            <a:r>
              <a:rPr lang="en-US" dirty="0">
                <a:solidFill>
                  <a:schemeClr val="dk1"/>
                </a:solidFill>
              </a:rPr>
              <a:t> --</a:t>
            </a:r>
            <a:r>
              <a:rPr lang="en-US" dirty="0" err="1">
                <a:solidFill>
                  <a:schemeClr val="dk1"/>
                </a:solidFill>
              </a:rPr>
              <a:t>dport</a:t>
            </a:r>
            <a:r>
              <a:rPr lang="en-US" dirty="0">
                <a:solidFill>
                  <a:schemeClr val="dk1"/>
                </a:solidFill>
              </a:rPr>
              <a:t> 80 -j REDIRECT --to 5901</a:t>
            </a:r>
            <a:endParaRPr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3"/>
          <p:cNvSpPr txBox="1">
            <a:spLocks noGrp="1"/>
          </p:cNvSpPr>
          <p:nvPr>
            <p:ph type="title"/>
          </p:nvPr>
        </p:nvSpPr>
        <p:spPr>
          <a:xfrm>
            <a:off x="2152650" y="365126"/>
            <a:ext cx="7886700" cy="1325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pPr>
              <a:buSzPts val="1100"/>
            </a:pPr>
            <a:r>
              <a:rPr lang="en-US" b="0" dirty="0"/>
              <a:t>VNC (Virtual Network Computing)</a:t>
            </a:r>
            <a:endParaRPr b="0" dirty="0"/>
          </a:p>
        </p:txBody>
      </p:sp>
      <p:sp>
        <p:nvSpPr>
          <p:cNvPr id="269" name="Google Shape;269;p33"/>
          <p:cNvSpPr txBox="1">
            <a:spLocks noGrp="1"/>
          </p:cNvSpPr>
          <p:nvPr>
            <p:ph type="body" idx="1"/>
          </p:nvPr>
        </p:nvSpPr>
        <p:spPr>
          <a:xfrm>
            <a:off x="2152650" y="1825625"/>
            <a:ext cx="7886700" cy="43512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indent="-419100">
              <a:buSzPts val="3000"/>
            </a:pPr>
            <a:r>
              <a:rPr lang="en-US" sz="3000"/>
              <a:t>Connect to the port 80 of the raspberry pi</a:t>
            </a:r>
            <a:endParaRPr sz="3000"/>
          </a:p>
          <a:p>
            <a:pPr indent="-419100">
              <a:spcBef>
                <a:spcPts val="0"/>
              </a:spcBef>
              <a:buSzPts val="3000"/>
            </a:pPr>
            <a:r>
              <a:rPr lang="en-US" sz="3000"/>
              <a:t>Remote Host: 223.194.131.30</a:t>
            </a:r>
            <a:r>
              <a:rPr lang="en-US" sz="3000">
                <a:solidFill>
                  <a:srgbClr val="FF0000"/>
                </a:solidFill>
              </a:rPr>
              <a:t>::80</a:t>
            </a:r>
            <a:endParaRPr sz="3000">
              <a:solidFill>
                <a:srgbClr val="FF0000"/>
              </a:solidFill>
            </a:endParaRPr>
          </a:p>
        </p:txBody>
      </p:sp>
      <p:sp>
        <p:nvSpPr>
          <p:cNvPr id="270" name="Google Shape;270;p33"/>
          <p:cNvSpPr txBox="1">
            <a:spLocks noGrp="1"/>
          </p:cNvSpPr>
          <p:nvPr>
            <p:ph type="sldNum" idx="12"/>
          </p:nvPr>
        </p:nvSpPr>
        <p:spPr>
          <a:xfrm>
            <a:off x="7981950" y="6356351"/>
            <a:ext cx="2057400" cy="365100"/>
          </a:xfrm>
          <a:prstGeom prst="rect">
            <a:avLst/>
          </a:prstGeom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buClr>
                <a:srgbClr val="000000"/>
              </a:buClr>
            </a:pPr>
            <a:fld id="{00000000-1234-1234-1234-123412341234}" type="slidenum">
              <a:rPr lang="en-US"/>
              <a:pPr>
                <a:buClr>
                  <a:srgbClr val="000000"/>
                </a:buClr>
              </a:pPr>
              <a:t>22</a:t>
            </a:fld>
            <a:endParaRPr/>
          </a:p>
        </p:txBody>
      </p:sp>
      <p:pic>
        <p:nvPicPr>
          <p:cNvPr id="271" name="Google Shape;27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5250" y="3122840"/>
            <a:ext cx="4076700" cy="292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4"/>
          <p:cNvSpPr txBox="1">
            <a:spLocks noGrp="1"/>
          </p:cNvSpPr>
          <p:nvPr>
            <p:ph type="title"/>
          </p:nvPr>
        </p:nvSpPr>
        <p:spPr>
          <a:xfrm>
            <a:off x="2152650" y="365128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r>
              <a:rPr lang="en-US" b="0"/>
              <a:t>VNC (Virtual Network Computing)</a:t>
            </a:r>
            <a:endParaRPr b="0"/>
          </a:p>
        </p:txBody>
      </p:sp>
      <p:sp>
        <p:nvSpPr>
          <p:cNvPr id="277" name="Google Shape;277;p34"/>
          <p:cNvSpPr txBox="1">
            <a:spLocks noGrp="1"/>
          </p:cNvSpPr>
          <p:nvPr>
            <p:ph type="body" idx="1"/>
          </p:nvPr>
        </p:nvSpPr>
        <p:spPr>
          <a:xfrm>
            <a:off x="2152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indent="-50800">
              <a:spcBef>
                <a:spcPts val="0"/>
              </a:spcBef>
              <a:buSzPts val="2800"/>
              <a:buNone/>
            </a:pPr>
            <a:endParaRPr/>
          </a:p>
        </p:txBody>
      </p:sp>
      <p:sp>
        <p:nvSpPr>
          <p:cNvPr id="278" name="Google Shape;278;p34"/>
          <p:cNvSpPr txBox="1">
            <a:spLocks noGrp="1"/>
          </p:cNvSpPr>
          <p:nvPr>
            <p:ph type="sldNum" idx="12"/>
          </p:nvPr>
        </p:nvSpPr>
        <p:spPr>
          <a:xfrm>
            <a:off x="7981950" y="6356353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fld id="{00000000-1234-1234-1234-123412341234}" type="slidenum">
              <a:rPr lang="en-US"/>
              <a:pPr/>
              <a:t>23</a:t>
            </a:fld>
            <a:endParaRPr/>
          </a:p>
        </p:txBody>
      </p:sp>
      <p:pic>
        <p:nvPicPr>
          <p:cNvPr id="279" name="Google Shape;279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98960" y="1825628"/>
            <a:ext cx="4994100" cy="401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5"/>
          <p:cNvSpPr txBox="1">
            <a:spLocks noGrp="1"/>
          </p:cNvSpPr>
          <p:nvPr>
            <p:ph type="title"/>
          </p:nvPr>
        </p:nvSpPr>
        <p:spPr>
          <a:xfrm>
            <a:off x="2152650" y="365128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r>
              <a:rPr lang="en-US" b="0"/>
              <a:t>Installing Web Server</a:t>
            </a:r>
            <a:endParaRPr b="0"/>
          </a:p>
        </p:txBody>
      </p:sp>
      <p:sp>
        <p:nvSpPr>
          <p:cNvPr id="285" name="Google Shape;285;p35"/>
          <p:cNvSpPr txBox="1">
            <a:spLocks noGrp="1"/>
          </p:cNvSpPr>
          <p:nvPr>
            <p:ph type="body" idx="1"/>
          </p:nvPr>
        </p:nvSpPr>
        <p:spPr>
          <a:xfrm>
            <a:off x="2152650" y="1825625"/>
            <a:ext cx="7886700" cy="4895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>
              <a:lnSpc>
                <a:spcPct val="80000"/>
              </a:lnSpc>
              <a:spcBef>
                <a:spcPts val="0"/>
              </a:spcBef>
              <a:buSzPts val="2800"/>
            </a:pPr>
            <a:r>
              <a:rPr lang="en-US"/>
              <a:t>$ sudo apt-get install apache2</a:t>
            </a:r>
            <a:endParaRPr/>
          </a:p>
          <a:p>
            <a:pPr indent="-50800">
              <a:lnSpc>
                <a:spcPct val="80000"/>
              </a:lnSpc>
              <a:buSzPts val="2800"/>
              <a:buNone/>
            </a:pPr>
            <a:endParaRPr/>
          </a:p>
          <a:p>
            <a:pPr indent="-50800">
              <a:lnSpc>
                <a:spcPct val="80000"/>
              </a:lnSpc>
              <a:buSzPts val="2800"/>
              <a:buNone/>
            </a:pPr>
            <a:endParaRPr/>
          </a:p>
          <a:p>
            <a:pPr indent="-50800">
              <a:lnSpc>
                <a:spcPct val="80000"/>
              </a:lnSpc>
              <a:buSzPts val="2800"/>
              <a:buNone/>
            </a:pPr>
            <a:endParaRPr/>
          </a:p>
          <a:p>
            <a:pPr indent="-50800">
              <a:lnSpc>
                <a:spcPct val="80000"/>
              </a:lnSpc>
              <a:buSzPts val="2800"/>
              <a:buNone/>
            </a:pPr>
            <a:endParaRPr/>
          </a:p>
          <a:p>
            <a:pPr>
              <a:lnSpc>
                <a:spcPct val="80000"/>
              </a:lnSpc>
              <a:buSzPts val="2800"/>
            </a:pPr>
            <a:endParaRPr/>
          </a:p>
          <a:p>
            <a:pPr>
              <a:lnSpc>
                <a:spcPct val="80000"/>
              </a:lnSpc>
              <a:buSzPts val="2800"/>
            </a:pPr>
            <a:r>
              <a:rPr lang="en-US"/>
              <a:t>/var/www/html/index.html</a:t>
            </a:r>
            <a:endParaRPr/>
          </a:p>
          <a:p>
            <a:pPr>
              <a:lnSpc>
                <a:spcPct val="80000"/>
              </a:lnSpc>
              <a:buSzPts val="2800"/>
            </a:pPr>
            <a:r>
              <a:rPr lang="en-US"/>
              <a:t>$ sudo nano /var/www/html/index.html</a:t>
            </a:r>
            <a:endParaRPr/>
          </a:p>
          <a:p>
            <a:pPr lvl="1">
              <a:lnSpc>
                <a:spcPct val="80000"/>
              </a:lnSpc>
              <a:buSzPts val="2400"/>
            </a:pPr>
            <a:r>
              <a:rPr lang="en-US"/>
              <a:t>Modify the HTML</a:t>
            </a:r>
            <a:endParaRPr/>
          </a:p>
        </p:txBody>
      </p:sp>
      <p:sp>
        <p:nvSpPr>
          <p:cNvPr id="286" name="Google Shape;286;p35"/>
          <p:cNvSpPr txBox="1">
            <a:spLocks noGrp="1"/>
          </p:cNvSpPr>
          <p:nvPr>
            <p:ph type="sldNum" idx="12"/>
          </p:nvPr>
        </p:nvSpPr>
        <p:spPr>
          <a:xfrm>
            <a:off x="7981950" y="6356353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fld id="{00000000-1234-1234-1234-123412341234}" type="slidenum">
              <a:rPr lang="en-US"/>
              <a:pPr/>
              <a:t>24</a:t>
            </a:fld>
            <a:endParaRPr/>
          </a:p>
        </p:txBody>
      </p:sp>
      <p:pic>
        <p:nvPicPr>
          <p:cNvPr id="287" name="Google Shape;287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90827" y="2489165"/>
            <a:ext cx="5191125" cy="200025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6"/>
          <p:cNvSpPr txBox="1">
            <a:spLocks noGrp="1"/>
          </p:cNvSpPr>
          <p:nvPr>
            <p:ph type="title"/>
          </p:nvPr>
        </p:nvSpPr>
        <p:spPr>
          <a:xfrm>
            <a:off x="2152650" y="365128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r>
              <a:rPr lang="en-US" b="0" dirty="0"/>
              <a:t>Installing PHP</a:t>
            </a:r>
            <a:endParaRPr b="0" dirty="0"/>
          </a:p>
        </p:txBody>
      </p:sp>
      <p:sp>
        <p:nvSpPr>
          <p:cNvPr id="293" name="Google Shape;293;p36"/>
          <p:cNvSpPr txBox="1">
            <a:spLocks noGrp="1"/>
          </p:cNvSpPr>
          <p:nvPr>
            <p:ph type="body" idx="1"/>
          </p:nvPr>
        </p:nvSpPr>
        <p:spPr>
          <a:xfrm>
            <a:off x="2152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>
              <a:spcBef>
                <a:spcPts val="0"/>
              </a:spcBef>
              <a:buSzPts val="2800"/>
            </a:pPr>
            <a:r>
              <a:rPr lang="en-US"/>
              <a:t>$ sudo apt-get install php5 libapache2-mod-php5</a:t>
            </a:r>
            <a:endParaRPr/>
          </a:p>
          <a:p>
            <a:pPr>
              <a:buSzPts val="2800"/>
            </a:pPr>
            <a:r>
              <a:rPr lang="en-US"/>
              <a:t>$ sudo nano /var/www/html/index.php</a:t>
            </a:r>
            <a:endParaRPr/>
          </a:p>
          <a:p>
            <a:pPr indent="-50800">
              <a:buSzPts val="2800"/>
              <a:buNone/>
            </a:pPr>
            <a:endParaRPr/>
          </a:p>
        </p:txBody>
      </p:sp>
      <p:sp>
        <p:nvSpPr>
          <p:cNvPr id="294" name="Google Shape;294;p36"/>
          <p:cNvSpPr txBox="1">
            <a:spLocks noGrp="1"/>
          </p:cNvSpPr>
          <p:nvPr>
            <p:ph type="sldNum" idx="12"/>
          </p:nvPr>
        </p:nvSpPr>
        <p:spPr>
          <a:xfrm>
            <a:off x="7981950" y="6356353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fld id="{00000000-1234-1234-1234-123412341234}" type="slidenum">
              <a:rPr lang="en-US"/>
              <a:pPr/>
              <a:t>25</a:t>
            </a:fld>
            <a:endParaRPr/>
          </a:p>
        </p:txBody>
      </p:sp>
      <p:sp>
        <p:nvSpPr>
          <p:cNvPr id="295" name="Google Shape;295;p36"/>
          <p:cNvSpPr txBox="1"/>
          <p:nvPr/>
        </p:nvSpPr>
        <p:spPr>
          <a:xfrm>
            <a:off x="2659464" y="3326006"/>
            <a:ext cx="2029210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&lt;?php </a:t>
            </a:r>
            <a:endParaRPr/>
          </a:p>
          <a:p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echo “Hello world”;</a:t>
            </a:r>
            <a:endParaRPr/>
          </a:p>
          <a:p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phpinfo();</a:t>
            </a:r>
            <a:endParaRPr/>
          </a:p>
          <a:p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?&gt;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6" name="Google Shape;296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01214" y="3854453"/>
            <a:ext cx="4767315" cy="2412204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7"/>
          <p:cNvSpPr txBox="1">
            <a:spLocks noGrp="1"/>
          </p:cNvSpPr>
          <p:nvPr>
            <p:ph type="ctrTitle"/>
          </p:nvPr>
        </p:nvSpPr>
        <p:spPr>
          <a:xfrm>
            <a:off x="2209800" y="1122363"/>
            <a:ext cx="77724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b" anchorCtr="0">
            <a:noAutofit/>
          </a:bodyPr>
          <a:lstStyle/>
          <a:p>
            <a:r>
              <a:rPr lang="en-US"/>
              <a:t>Q&amp;A</a:t>
            </a:r>
            <a:endParaRPr/>
          </a:p>
        </p:txBody>
      </p:sp>
      <p:sp>
        <p:nvSpPr>
          <p:cNvPr id="302" name="Google Shape;302;p37"/>
          <p:cNvSpPr txBox="1">
            <a:spLocks noGrp="1"/>
          </p:cNvSpPr>
          <p:nvPr>
            <p:ph type="subTitle" idx="1"/>
          </p:nvPr>
        </p:nvSpPr>
        <p:spPr>
          <a:xfrm>
            <a:off x="2667000" y="3602038"/>
            <a:ext cx="6858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>
              <a:spcBef>
                <a:spcPts val="0"/>
              </a:spcBef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5"/>
          <p:cNvSpPr txBox="1">
            <a:spLocks noGrp="1"/>
          </p:cNvSpPr>
          <p:nvPr>
            <p:ph type="title"/>
          </p:nvPr>
        </p:nvSpPr>
        <p:spPr>
          <a:xfrm>
            <a:off x="2152650" y="365128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r>
              <a:rPr lang="en-US" b="0"/>
              <a:t>Raspberry Pi</a:t>
            </a:r>
            <a:endParaRPr b="0"/>
          </a:p>
        </p:txBody>
      </p:sp>
      <p:sp>
        <p:nvSpPr>
          <p:cNvPr id="103" name="Google Shape;103;p15"/>
          <p:cNvSpPr txBox="1">
            <a:spLocks noGrp="1"/>
          </p:cNvSpPr>
          <p:nvPr>
            <p:ph type="body" idx="1"/>
          </p:nvPr>
        </p:nvSpPr>
        <p:spPr>
          <a:xfrm>
            <a:off x="2152650" y="1825625"/>
            <a:ext cx="7975798" cy="435133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>
              <a:lnSpc>
                <a:spcPct val="80000"/>
              </a:lnSpc>
              <a:spcBef>
                <a:spcPts val="0"/>
              </a:spcBef>
              <a:buSzPts val="2800"/>
            </a:pPr>
            <a:r>
              <a:rPr lang="en-US" dirty="0"/>
              <a:t>a series of credit card–sized single-board computers</a:t>
            </a:r>
            <a:endParaRPr dirty="0"/>
          </a:p>
          <a:p>
            <a:pPr>
              <a:lnSpc>
                <a:spcPct val="80000"/>
              </a:lnSpc>
              <a:buSzPts val="2800"/>
            </a:pPr>
            <a:r>
              <a:rPr lang="en-US" dirty="0"/>
              <a:t>developed in the UK by the Raspberry Pi Foundation</a:t>
            </a:r>
            <a:endParaRPr dirty="0"/>
          </a:p>
          <a:p>
            <a:pPr lvl="1">
              <a:lnSpc>
                <a:spcPct val="80000"/>
              </a:lnSpc>
              <a:buSzPts val="2400"/>
            </a:pPr>
            <a:r>
              <a:rPr lang="en-US" dirty="0"/>
              <a:t>promoting the teaching of basic computer science </a:t>
            </a:r>
            <a:endParaRPr dirty="0"/>
          </a:p>
          <a:p>
            <a:pPr>
              <a:lnSpc>
                <a:spcPct val="80000"/>
              </a:lnSpc>
              <a:buSzPts val="2800"/>
            </a:pPr>
            <a:r>
              <a:rPr lang="en-US" dirty="0"/>
              <a:t>Raspberry Pi 3 Spec.</a:t>
            </a:r>
            <a:endParaRPr dirty="0"/>
          </a:p>
          <a:p>
            <a:pPr lvl="1">
              <a:lnSpc>
                <a:spcPct val="80000"/>
              </a:lnSpc>
              <a:buSzPts val="2400"/>
            </a:pPr>
            <a:r>
              <a:rPr lang="en-US" dirty="0"/>
              <a:t>Broadcom BCM2837 SoC</a:t>
            </a:r>
            <a:endParaRPr dirty="0"/>
          </a:p>
          <a:p>
            <a:pPr lvl="2">
              <a:lnSpc>
                <a:spcPct val="80000"/>
              </a:lnSpc>
              <a:buSzPts val="2000"/>
            </a:pPr>
            <a:r>
              <a:rPr lang="en-US" dirty="0"/>
              <a:t>CPU: 1.2GHz quad-core ARM Cortex-A53</a:t>
            </a:r>
            <a:endParaRPr dirty="0"/>
          </a:p>
          <a:p>
            <a:pPr lvl="2">
              <a:lnSpc>
                <a:spcPct val="80000"/>
              </a:lnSpc>
              <a:buSzPts val="2000"/>
            </a:pPr>
            <a:r>
              <a:rPr lang="en-US" dirty="0"/>
              <a:t>1GB RAM</a:t>
            </a:r>
            <a:endParaRPr dirty="0"/>
          </a:p>
          <a:p>
            <a:pPr lvl="2">
              <a:lnSpc>
                <a:spcPct val="80000"/>
              </a:lnSpc>
              <a:buSzPts val="2000"/>
            </a:pPr>
            <a:r>
              <a:rPr lang="en-US" dirty="0"/>
              <a:t>GPU: 400MHz </a:t>
            </a:r>
            <a:r>
              <a:rPr lang="en-US" dirty="0" err="1"/>
              <a:t>VideoCore</a:t>
            </a:r>
            <a:r>
              <a:rPr lang="en-US" dirty="0"/>
              <a:t> IV</a:t>
            </a:r>
            <a:endParaRPr dirty="0"/>
          </a:p>
          <a:p>
            <a:pPr lvl="1">
              <a:lnSpc>
                <a:spcPct val="80000"/>
              </a:lnSpc>
              <a:buSzPts val="2400"/>
            </a:pPr>
            <a:r>
              <a:rPr lang="en-US" dirty="0"/>
              <a:t>4 USB ports, 40 GPIO pins, HDMI, Ethernet, 3.5mm audio jack, Micro SD slot</a:t>
            </a:r>
            <a:endParaRPr dirty="0"/>
          </a:p>
        </p:txBody>
      </p:sp>
      <p:pic>
        <p:nvPicPr>
          <p:cNvPr id="104" name="Google Shape;104;p15" descr="Pi_2_Model_B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33104" y="405634"/>
            <a:ext cx="2706246" cy="1419993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5"/>
          <p:cNvSpPr txBox="1">
            <a:spLocks noGrp="1"/>
          </p:cNvSpPr>
          <p:nvPr>
            <p:ph type="sldNum" idx="12"/>
          </p:nvPr>
        </p:nvSpPr>
        <p:spPr>
          <a:xfrm>
            <a:off x="7981950" y="6356353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fld id="{00000000-1234-1234-1234-123412341234}" type="slidenum">
              <a:rPr lang="en-US"/>
              <a:pPr/>
              <a:t>3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6"/>
          <p:cNvSpPr txBox="1">
            <a:spLocks noGrp="1"/>
          </p:cNvSpPr>
          <p:nvPr>
            <p:ph type="title"/>
          </p:nvPr>
        </p:nvSpPr>
        <p:spPr>
          <a:xfrm>
            <a:off x="2152650" y="365126"/>
            <a:ext cx="7886700" cy="1325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r>
              <a:rPr lang="en-US"/>
              <a:t>Comparison of RPi Series</a:t>
            </a:r>
            <a:endParaRPr/>
          </a:p>
        </p:txBody>
      </p:sp>
      <p:sp>
        <p:nvSpPr>
          <p:cNvPr id="112" name="Google Shape;112;p16"/>
          <p:cNvSpPr txBox="1">
            <a:spLocks noGrp="1"/>
          </p:cNvSpPr>
          <p:nvPr>
            <p:ph type="body" idx="1"/>
          </p:nvPr>
        </p:nvSpPr>
        <p:spPr>
          <a:xfrm>
            <a:off x="2152650" y="1825625"/>
            <a:ext cx="7886700" cy="43512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indent="-50800">
              <a:buNone/>
            </a:pPr>
            <a:endParaRPr/>
          </a:p>
        </p:txBody>
      </p:sp>
      <p:sp>
        <p:nvSpPr>
          <p:cNvPr id="113" name="Google Shape;113;p16"/>
          <p:cNvSpPr txBox="1">
            <a:spLocks noGrp="1"/>
          </p:cNvSpPr>
          <p:nvPr>
            <p:ph type="sldNum" idx="12"/>
          </p:nvPr>
        </p:nvSpPr>
        <p:spPr>
          <a:xfrm>
            <a:off x="7981950" y="6356351"/>
            <a:ext cx="2057400" cy="365100"/>
          </a:xfrm>
          <a:prstGeom prst="rect">
            <a:avLst/>
          </a:prstGeom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buClr>
                <a:srgbClr val="000000"/>
              </a:buClr>
            </a:pPr>
            <a:fld id="{00000000-1234-1234-1234-123412341234}" type="slidenum">
              <a:rPr lang="en-US"/>
              <a:pPr>
                <a:buClr>
                  <a:srgbClr val="000000"/>
                </a:buClr>
              </a:pPr>
              <a:t>4</a:t>
            </a:fld>
            <a:endParaRPr/>
          </a:p>
        </p:txBody>
      </p:sp>
      <p:pic>
        <p:nvPicPr>
          <p:cNvPr id="114" name="Google Shape;11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3825" y="1906825"/>
            <a:ext cx="7620000" cy="39624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6"/>
          <p:cNvSpPr txBox="1"/>
          <p:nvPr/>
        </p:nvSpPr>
        <p:spPr>
          <a:xfrm>
            <a:off x="2152650" y="6085225"/>
            <a:ext cx="7975798" cy="4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/>
              <a:t>Source: http://hackaday.com/2016/02/28/introducing-the-raspberry-pi-3/</a:t>
            </a:r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7"/>
          <p:cNvSpPr txBox="1">
            <a:spLocks noGrp="1"/>
          </p:cNvSpPr>
          <p:nvPr>
            <p:ph type="title"/>
          </p:nvPr>
        </p:nvSpPr>
        <p:spPr>
          <a:xfrm>
            <a:off x="2152650" y="365128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r>
              <a:rPr lang="en-US" b="0"/>
              <a:t>Raspberry Pi - OSes</a:t>
            </a:r>
            <a:endParaRPr b="0"/>
          </a:p>
        </p:txBody>
      </p:sp>
      <p:sp>
        <p:nvSpPr>
          <p:cNvPr id="121" name="Google Shape;121;p17"/>
          <p:cNvSpPr txBox="1">
            <a:spLocks noGrp="1"/>
          </p:cNvSpPr>
          <p:nvPr>
            <p:ph type="body" idx="1"/>
          </p:nvPr>
        </p:nvSpPr>
        <p:spPr>
          <a:xfrm>
            <a:off x="2152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>
              <a:spcBef>
                <a:spcPts val="0"/>
              </a:spcBef>
              <a:buSzPts val="2800"/>
            </a:pPr>
            <a:r>
              <a:rPr lang="en-US" u="sng" dirty="0"/>
              <a:t>Raspbian – based on Debian</a:t>
            </a:r>
            <a:endParaRPr dirty="0"/>
          </a:p>
          <a:p>
            <a:pPr>
              <a:buSzPts val="2800"/>
            </a:pPr>
            <a:r>
              <a:rPr lang="en-US" dirty="0"/>
              <a:t>Ubuntu mate</a:t>
            </a:r>
            <a:endParaRPr dirty="0"/>
          </a:p>
          <a:p>
            <a:pPr>
              <a:buSzPts val="2800"/>
            </a:pPr>
            <a:r>
              <a:rPr lang="en-US" dirty="0"/>
              <a:t>Snappy Ubuntu core</a:t>
            </a:r>
            <a:endParaRPr dirty="0"/>
          </a:p>
          <a:p>
            <a:pPr>
              <a:buSzPts val="2800"/>
            </a:pPr>
            <a:r>
              <a:rPr lang="en-US" dirty="0"/>
              <a:t>Windows 10 IoT core</a:t>
            </a:r>
            <a:endParaRPr dirty="0"/>
          </a:p>
          <a:p>
            <a:pPr>
              <a:buSzPts val="2800"/>
            </a:pPr>
            <a:r>
              <a:rPr lang="en-US" dirty="0"/>
              <a:t>OSMC – Open source media center</a:t>
            </a:r>
            <a:endParaRPr dirty="0"/>
          </a:p>
          <a:p>
            <a:pPr>
              <a:buSzPts val="2800"/>
            </a:pPr>
            <a:r>
              <a:rPr lang="en-US" dirty="0" err="1"/>
              <a:t>OpenELEC</a:t>
            </a:r>
            <a:endParaRPr dirty="0"/>
          </a:p>
          <a:p>
            <a:pPr>
              <a:buSzPts val="2800"/>
            </a:pPr>
            <a:r>
              <a:rPr lang="en-US" dirty="0" err="1"/>
              <a:t>Risc</a:t>
            </a:r>
            <a:r>
              <a:rPr lang="en-US" dirty="0"/>
              <a:t> OS</a:t>
            </a:r>
            <a:endParaRPr dirty="0"/>
          </a:p>
        </p:txBody>
      </p:sp>
      <p:sp>
        <p:nvSpPr>
          <p:cNvPr id="122" name="Google Shape;122;p17"/>
          <p:cNvSpPr txBox="1">
            <a:spLocks noGrp="1"/>
          </p:cNvSpPr>
          <p:nvPr>
            <p:ph type="sldNum" idx="12"/>
          </p:nvPr>
        </p:nvSpPr>
        <p:spPr>
          <a:xfrm>
            <a:off x="7981950" y="6356353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fld id="{00000000-1234-1234-1234-123412341234}" type="slidenum">
              <a:rPr lang="en-US"/>
              <a:pPr/>
              <a:t>5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8"/>
          <p:cNvSpPr txBox="1">
            <a:spLocks noGrp="1"/>
          </p:cNvSpPr>
          <p:nvPr>
            <p:ph type="title"/>
          </p:nvPr>
        </p:nvSpPr>
        <p:spPr>
          <a:xfrm>
            <a:off x="2152650" y="365128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r>
              <a:rPr lang="en-US" b="0"/>
              <a:t>Installing Raspbian</a:t>
            </a:r>
            <a:endParaRPr b="0"/>
          </a:p>
        </p:txBody>
      </p:sp>
      <p:sp>
        <p:nvSpPr>
          <p:cNvPr id="128" name="Google Shape;128;p18"/>
          <p:cNvSpPr txBox="1">
            <a:spLocks noGrp="1"/>
          </p:cNvSpPr>
          <p:nvPr>
            <p:ph type="body" idx="1"/>
          </p:nvPr>
        </p:nvSpPr>
        <p:spPr>
          <a:xfrm>
            <a:off x="2152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indent="-215900">
              <a:spcBef>
                <a:spcPts val="0"/>
              </a:spcBef>
              <a:buSzPts val="2600"/>
            </a:pPr>
            <a:r>
              <a:rPr lang="en-US" sz="2600"/>
              <a:t>Download the Image of raspbian</a:t>
            </a:r>
            <a:endParaRPr sz="2600"/>
          </a:p>
          <a:p>
            <a:pPr lvl="1" indent="-215900">
              <a:buSzPts val="2200"/>
            </a:pPr>
            <a:r>
              <a:rPr lang="en-US" sz="2200" u="sng">
                <a:solidFill>
                  <a:schemeClr val="hlink"/>
                </a:solidFill>
                <a:hlinkClick r:id="rId3"/>
              </a:rPr>
              <a:t>https://www.raspberrypi.org/downloads/raspbian/</a:t>
            </a:r>
            <a:endParaRPr sz="2200"/>
          </a:p>
          <a:p>
            <a:pPr indent="-215900">
              <a:buSzPts val="2600"/>
            </a:pPr>
            <a:r>
              <a:rPr lang="en-US" sz="2600"/>
              <a:t>Writing the Image to the SD card (micro SD card)</a:t>
            </a:r>
            <a:endParaRPr sz="2600"/>
          </a:p>
          <a:p>
            <a:pPr lvl="1" indent="-215900">
              <a:buSzPts val="2200"/>
            </a:pPr>
            <a:r>
              <a:rPr lang="en-US" sz="2200"/>
              <a:t>In Windows</a:t>
            </a:r>
            <a:endParaRPr sz="2200"/>
          </a:p>
          <a:p>
            <a:pPr lvl="1" indent="-215900">
              <a:buSzPts val="2200"/>
            </a:pPr>
            <a:r>
              <a:rPr lang="en-US" sz="2200"/>
              <a:t>Win32DiskImager </a:t>
            </a:r>
            <a:endParaRPr sz="2200"/>
          </a:p>
          <a:p>
            <a:pPr lvl="2" indent="-215900">
              <a:buSzPts val="1800"/>
            </a:pPr>
            <a:r>
              <a:rPr lang="en-US" sz="1800"/>
              <a:t>http://sourceforge.net/projects/win32diskimager/</a:t>
            </a:r>
            <a:endParaRPr sz="1800"/>
          </a:p>
        </p:txBody>
      </p:sp>
      <p:sp>
        <p:nvSpPr>
          <p:cNvPr id="129" name="Google Shape;129;p18"/>
          <p:cNvSpPr txBox="1"/>
          <p:nvPr/>
        </p:nvSpPr>
        <p:spPr>
          <a:xfrm>
            <a:off x="2011075" y="6163875"/>
            <a:ext cx="81438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</a:t>
            </a:r>
            <a:r>
              <a:rPr lang="en-US" sz="1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https://www.raspberrypi.org/documentation/installation/installing-images/README.md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18"/>
          <p:cNvSpPr txBox="1">
            <a:spLocks noGrp="1"/>
          </p:cNvSpPr>
          <p:nvPr>
            <p:ph type="sldNum" idx="12"/>
          </p:nvPr>
        </p:nvSpPr>
        <p:spPr>
          <a:xfrm>
            <a:off x="7981950" y="6356353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fld id="{00000000-1234-1234-1234-123412341234}" type="slidenum">
              <a:rPr lang="en-US"/>
              <a:pPr/>
              <a:t>6</a:t>
            </a:fld>
            <a:endParaRPr/>
          </a:p>
        </p:txBody>
      </p:sp>
      <p:sp>
        <p:nvSpPr>
          <p:cNvPr id="131" name="Google Shape;131;p18"/>
          <p:cNvSpPr txBox="1"/>
          <p:nvPr/>
        </p:nvSpPr>
        <p:spPr>
          <a:xfrm>
            <a:off x="7287803" y="4877760"/>
            <a:ext cx="3012176" cy="1077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* If your SD card is not formatted correctly, use SDFormatter </a:t>
            </a:r>
            <a:r>
              <a:rPr lang="en-US" sz="1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https://www.sdcard.org/downloads/formatter_4/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2" name="Google Shape;132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52801" y="4374251"/>
            <a:ext cx="3699325" cy="188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9"/>
          <p:cNvSpPr txBox="1">
            <a:spLocks noGrp="1"/>
          </p:cNvSpPr>
          <p:nvPr>
            <p:ph type="title"/>
          </p:nvPr>
        </p:nvSpPr>
        <p:spPr>
          <a:xfrm>
            <a:off x="2152650" y="365128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r>
              <a:rPr lang="en-US" b="0"/>
              <a:t>Installing Raspbian</a:t>
            </a:r>
            <a:endParaRPr b="0"/>
          </a:p>
        </p:txBody>
      </p:sp>
      <p:sp>
        <p:nvSpPr>
          <p:cNvPr id="138" name="Google Shape;138;p19"/>
          <p:cNvSpPr txBox="1">
            <a:spLocks noGrp="1"/>
          </p:cNvSpPr>
          <p:nvPr>
            <p:ph type="body" idx="1"/>
          </p:nvPr>
        </p:nvSpPr>
        <p:spPr>
          <a:xfrm>
            <a:off x="2152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>
              <a:spcBef>
                <a:spcPts val="0"/>
              </a:spcBef>
              <a:buSzPts val="2800"/>
            </a:pPr>
            <a:r>
              <a:rPr lang="en-US" dirty="0"/>
              <a:t>Partition of the SD card</a:t>
            </a:r>
            <a:endParaRPr dirty="0"/>
          </a:p>
        </p:txBody>
      </p:sp>
      <p:pic>
        <p:nvPicPr>
          <p:cNvPr id="2050" name="Picture 2" descr="Raspberry Pi | Mucahid Zeyrek">
            <a:extLst>
              <a:ext uri="{FF2B5EF4-FFF2-40B4-BE49-F238E27FC236}">
                <a16:creationId xmlns:a16="http://schemas.microsoft.com/office/drawing/2014/main" id="{0D1F6E8F-8CA1-420F-8918-47F948F65A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1815" y="2573982"/>
            <a:ext cx="5067560" cy="3452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C620F2-FBC8-4759-B9FA-A35AD83024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Enable UART (Serial)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20C98F-89DD-4C7D-8C5F-9A54B68AF6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Open boot/config.txt and Add the following to enable serial comm.</a:t>
            </a:r>
          </a:p>
          <a:p>
            <a:pPr lvl="1"/>
            <a:r>
              <a:rPr lang="en-US" dirty="0" err="1"/>
              <a:t>enable_uart</a:t>
            </a:r>
            <a:r>
              <a:rPr lang="en-US" dirty="0"/>
              <a:t> = 1</a:t>
            </a:r>
          </a:p>
          <a:p>
            <a:r>
              <a:rPr lang="en-US" dirty="0"/>
              <a:t>Open boot/cmdline.txt and remove ‘quiet’ directive to display </a:t>
            </a:r>
            <a:r>
              <a:rPr lang="en-US"/>
              <a:t>boot messages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51014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0"/>
          <p:cNvSpPr txBox="1">
            <a:spLocks noGrp="1"/>
          </p:cNvSpPr>
          <p:nvPr>
            <p:ph type="title"/>
          </p:nvPr>
        </p:nvSpPr>
        <p:spPr>
          <a:xfrm>
            <a:off x="2152650" y="365128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r>
              <a:rPr lang="en-US" b="0"/>
              <a:t>Connecting to Raspbian</a:t>
            </a:r>
            <a:endParaRPr b="0"/>
          </a:p>
        </p:txBody>
      </p:sp>
      <p:sp>
        <p:nvSpPr>
          <p:cNvPr id="152" name="Google Shape;152;p20"/>
          <p:cNvSpPr txBox="1">
            <a:spLocks noGrp="1"/>
          </p:cNvSpPr>
          <p:nvPr>
            <p:ph type="body" idx="1"/>
          </p:nvPr>
        </p:nvSpPr>
        <p:spPr>
          <a:xfrm>
            <a:off x="2152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indent="-209550">
              <a:lnSpc>
                <a:spcPct val="75000"/>
              </a:lnSpc>
              <a:spcBef>
                <a:spcPts val="0"/>
              </a:spcBef>
              <a:buSzPts val="2100"/>
            </a:pPr>
            <a:r>
              <a:rPr lang="en-US" sz="2100"/>
              <a:t>Recommended Tools (for Windows)</a:t>
            </a:r>
            <a:endParaRPr sz="2000"/>
          </a:p>
          <a:p>
            <a:pPr lvl="1" indent="-209550">
              <a:lnSpc>
                <a:spcPct val="75000"/>
              </a:lnSpc>
              <a:buSzPts val="1750"/>
            </a:pPr>
            <a:r>
              <a:rPr lang="en-US" sz="1750"/>
              <a:t>Notepad++ (with Hack font (optional)) for Editor</a:t>
            </a:r>
            <a:endParaRPr sz="1650"/>
          </a:p>
          <a:p>
            <a:pPr lvl="2" indent="-209550">
              <a:lnSpc>
                <a:spcPct val="75000"/>
              </a:lnSpc>
            </a:pPr>
            <a:r>
              <a:rPr lang="en-US" sz="1400" u="sng">
                <a:solidFill>
                  <a:schemeClr val="hlink"/>
                </a:solidFill>
                <a:hlinkClick r:id="rId3"/>
              </a:rPr>
              <a:t>https://notepad-plus-plus.org/</a:t>
            </a:r>
            <a:endParaRPr sz="1400"/>
          </a:p>
          <a:p>
            <a:pPr lvl="2" indent="-209550">
              <a:lnSpc>
                <a:spcPct val="75000"/>
              </a:lnSpc>
            </a:pPr>
            <a:r>
              <a:rPr lang="en-US" sz="1400" u="sng">
                <a:solidFill>
                  <a:schemeClr val="hlink"/>
                </a:solidFill>
                <a:hlinkClick r:id="rId4"/>
              </a:rPr>
              <a:t>http://sourcefoundry.org/hack/</a:t>
            </a:r>
            <a:endParaRPr sz="1400"/>
          </a:p>
          <a:p>
            <a:pPr lvl="1" indent="-209550">
              <a:lnSpc>
                <a:spcPct val="75000"/>
              </a:lnSpc>
              <a:buSzPts val="1750"/>
            </a:pPr>
            <a:r>
              <a:rPr lang="en-US" sz="1750"/>
              <a:t>Putty.exe for SSH client</a:t>
            </a:r>
            <a:endParaRPr sz="1650"/>
          </a:p>
          <a:p>
            <a:pPr lvl="2" indent="-209550">
              <a:lnSpc>
                <a:spcPct val="75000"/>
              </a:lnSpc>
            </a:pPr>
            <a:r>
              <a:rPr lang="en-US" sz="1400" u="sng">
                <a:solidFill>
                  <a:schemeClr val="hlink"/>
                </a:solidFill>
                <a:hlinkClick r:id="rId5"/>
              </a:rPr>
              <a:t>http://www.chiark.greenend.org.uk/~sgtatham/putty/download.html</a:t>
            </a:r>
            <a:endParaRPr sz="1400"/>
          </a:p>
          <a:p>
            <a:pPr lvl="1" indent="-209550">
              <a:lnSpc>
                <a:spcPct val="75000"/>
              </a:lnSpc>
              <a:buSzPts val="1750"/>
            </a:pPr>
            <a:r>
              <a:rPr lang="en-US" sz="1750"/>
              <a:t>TightVNC Viewer for VNC client</a:t>
            </a:r>
            <a:endParaRPr sz="1650"/>
          </a:p>
          <a:p>
            <a:pPr lvl="2" indent="-209550">
              <a:lnSpc>
                <a:spcPct val="75000"/>
              </a:lnSpc>
            </a:pPr>
            <a:r>
              <a:rPr lang="en-US" sz="1400" u="sng">
                <a:solidFill>
                  <a:schemeClr val="hlink"/>
                </a:solidFill>
                <a:hlinkClick r:id="rId6"/>
              </a:rPr>
              <a:t>http://www.tightvnc.com/</a:t>
            </a:r>
            <a:endParaRPr sz="1400"/>
          </a:p>
          <a:p>
            <a:pPr lvl="2" indent="-209550">
              <a:lnSpc>
                <a:spcPct val="75000"/>
              </a:lnSpc>
            </a:pPr>
            <a:r>
              <a:rPr lang="en-US" sz="1400"/>
              <a:t>Installation guide: </a:t>
            </a:r>
            <a:r>
              <a:rPr lang="en-US" sz="1400" u="sng">
                <a:solidFill>
                  <a:schemeClr val="hlink"/>
                </a:solidFill>
                <a:hlinkClick r:id="rId7"/>
              </a:rPr>
              <a:t>https://www.raspberrypi.org/documentation/remote-access/vnc/windows.md</a:t>
            </a:r>
            <a:endParaRPr sz="1400"/>
          </a:p>
          <a:p>
            <a:pPr indent="-209550">
              <a:lnSpc>
                <a:spcPct val="75000"/>
              </a:lnSpc>
              <a:buSzPts val="2100"/>
            </a:pPr>
            <a:r>
              <a:rPr lang="en-US" sz="2100"/>
              <a:t>Insert the SD card to Raspberry Pi 2/3/zero</a:t>
            </a:r>
            <a:endParaRPr sz="2000"/>
          </a:p>
        </p:txBody>
      </p:sp>
      <p:sp>
        <p:nvSpPr>
          <p:cNvPr id="153" name="Google Shape;153;p20"/>
          <p:cNvSpPr txBox="1">
            <a:spLocks noGrp="1"/>
          </p:cNvSpPr>
          <p:nvPr>
            <p:ph type="sldNum" idx="12"/>
          </p:nvPr>
        </p:nvSpPr>
        <p:spPr>
          <a:xfrm>
            <a:off x="7981950" y="6356353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fld id="{00000000-1234-1234-1234-123412341234}" type="slidenum">
              <a:rPr lang="en-US"/>
              <a:pPr/>
              <a:t>9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1011</Words>
  <Application>Microsoft Office PowerPoint</Application>
  <PresentationFormat>Widescreen</PresentationFormat>
  <Paragraphs>216</Paragraphs>
  <Slides>26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Arial</vt:lpstr>
      <vt:lpstr>Calibri</vt:lpstr>
      <vt:lpstr>Calibri Light</vt:lpstr>
      <vt:lpstr>Office Theme</vt:lpstr>
      <vt:lpstr>Beginning Raspberry Pi </vt:lpstr>
      <vt:lpstr>Contents</vt:lpstr>
      <vt:lpstr>Raspberry Pi</vt:lpstr>
      <vt:lpstr>Comparison of RPi Series</vt:lpstr>
      <vt:lpstr>Raspberry Pi - OSes</vt:lpstr>
      <vt:lpstr>Installing Raspbian</vt:lpstr>
      <vt:lpstr>Installing Raspbian</vt:lpstr>
      <vt:lpstr>Enable UART (Serial)</vt:lpstr>
      <vt:lpstr>Connecting to Raspbian</vt:lpstr>
      <vt:lpstr>Connecting to Raspbian</vt:lpstr>
      <vt:lpstr>Connecting to Raspbian</vt:lpstr>
      <vt:lpstr>Connecting to Raspbian</vt:lpstr>
      <vt:lpstr>Connecting to Raspbian</vt:lpstr>
      <vt:lpstr>Connecting to Raspbian</vt:lpstr>
      <vt:lpstr>Configuring Raspbian</vt:lpstr>
      <vt:lpstr>Configuring Raspbian</vt:lpstr>
      <vt:lpstr>Configuring Raspbian</vt:lpstr>
      <vt:lpstr>Update Raspbian</vt:lpstr>
      <vt:lpstr>VNC (Virtual Network Computing)</vt:lpstr>
      <vt:lpstr>VNC (Virtual Network Computing)</vt:lpstr>
      <vt:lpstr>VNC (Virtual Network Computing)</vt:lpstr>
      <vt:lpstr>VNC (Virtual Network Computing)</vt:lpstr>
      <vt:lpstr>VNC (Virtual Network Computing)</vt:lpstr>
      <vt:lpstr>Installing Web Server</vt:lpstr>
      <vt:lpstr>Installing PHP</vt:lpstr>
      <vt:lpstr>Q&amp;A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준영 허</dc:creator>
  <cp:lastModifiedBy>Aniket Kumar [CSE - 2018]</cp:lastModifiedBy>
  <cp:revision>3</cp:revision>
  <dcterms:created xsi:type="dcterms:W3CDTF">2019-02-14T14:15:28Z</dcterms:created>
  <dcterms:modified xsi:type="dcterms:W3CDTF">2020-09-12T21:23:30Z</dcterms:modified>
</cp:coreProperties>
</file>